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82" r:id="rId3"/>
    <p:sldId id="284" r:id="rId4"/>
    <p:sldId id="311" r:id="rId5"/>
    <p:sldId id="298" r:id="rId6"/>
    <p:sldId id="300" r:id="rId7"/>
    <p:sldId id="302" r:id="rId8"/>
    <p:sldId id="299" r:id="rId9"/>
    <p:sldId id="303" r:id="rId10"/>
    <p:sldId id="304" r:id="rId11"/>
    <p:sldId id="305" r:id="rId12"/>
    <p:sldId id="306" r:id="rId13"/>
    <p:sldId id="281" r:id="rId14"/>
    <p:sldId id="280" r:id="rId15"/>
    <p:sldId id="266" r:id="rId16"/>
    <p:sldId id="310" r:id="rId17"/>
    <p:sldId id="258" r:id="rId18"/>
    <p:sldId id="259" r:id="rId19"/>
    <p:sldId id="260" r:id="rId20"/>
    <p:sldId id="261" r:id="rId21"/>
    <p:sldId id="263" r:id="rId22"/>
    <p:sldId id="262" r:id="rId23"/>
    <p:sldId id="264" r:id="rId24"/>
    <p:sldId id="267" r:id="rId25"/>
    <p:sldId id="312" r:id="rId26"/>
    <p:sldId id="314" r:id="rId27"/>
    <p:sldId id="313" r:id="rId28"/>
    <p:sldId id="265" r:id="rId29"/>
    <p:sldId id="268" r:id="rId30"/>
    <p:sldId id="269" r:id="rId31"/>
    <p:sldId id="270" r:id="rId32"/>
    <p:sldId id="271" r:id="rId33"/>
    <p:sldId id="272" r:id="rId34"/>
    <p:sldId id="273" r:id="rId35"/>
    <p:sldId id="274" r:id="rId36"/>
    <p:sldId id="275" r:id="rId37"/>
    <p:sldId id="276" r:id="rId38"/>
    <p:sldId id="277" r:id="rId39"/>
    <p:sldId id="278" r:id="rId40"/>
    <p:sldId id="315" r:id="rId41"/>
    <p:sldId id="316" r:id="rId42"/>
    <p:sldId id="317" r:id="rId43"/>
    <p:sldId id="318" r:id="rId44"/>
    <p:sldId id="320" r:id="rId45"/>
    <p:sldId id="342" r:id="rId46"/>
    <p:sldId id="323" r:id="rId47"/>
    <p:sldId id="324" r:id="rId48"/>
    <p:sldId id="325" r:id="rId49"/>
    <p:sldId id="334" r:id="rId50"/>
    <p:sldId id="336" r:id="rId51"/>
    <p:sldId id="337" r:id="rId52"/>
    <p:sldId id="326" r:id="rId53"/>
    <p:sldId id="333" r:id="rId54"/>
    <p:sldId id="327" r:id="rId55"/>
    <p:sldId id="332" r:id="rId56"/>
    <p:sldId id="338" r:id="rId57"/>
    <p:sldId id="328" r:id="rId58"/>
    <p:sldId id="329" r:id="rId59"/>
    <p:sldId id="330" r:id="rId60"/>
    <p:sldId id="33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0093"/>
    <a:srgbClr val="437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mk-MK"/>
        </a:p>
      </c:txPr>
    </c:title>
    <c:autoTitleDeleted val="0"/>
    <c:plotArea>
      <c:layout/>
      <c:barChart>
        <c:barDir val="bar"/>
        <c:grouping val="clustered"/>
        <c:varyColors val="0"/>
        <c:ser>
          <c:idx val="0"/>
          <c:order val="0"/>
          <c:tx>
            <c:strRef>
              <c:f>Sheet4!$B$1</c:f>
              <c:strCache>
                <c:ptCount val="1"/>
                <c:pt idx="0">
                  <c:v>Степен на Реализација</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Sheet4!$A$2:$A$7</c:f>
              <c:strCache>
                <c:ptCount val="6"/>
                <c:pt idx="0">
                  <c:v>Креирање заедничка платформа за отпочнување бизнис</c:v>
                </c:pt>
                <c:pt idx="1">
                  <c:v>Можност за воведување на Систем за управување со субвенции и финансиска помош</c:v>
                </c:pt>
                <c:pt idx="2">
                  <c:v>Вистински сопственици (Beneficial ownership)</c:v>
                </c:pt>
                <c:pt idx="3">
                  <c:v>Воведување на нови, комбинирани услуги и услуги до додадена вредност</c:v>
                </c:pt>
                <c:pt idx="4">
                  <c:v>Управување со процесот на бришењето на субјекти согласно членовите 477 и 552 од ЗТД</c:v>
                </c:pt>
                <c:pt idx="5">
                  <c:v>Прекршочни постапки, вклучувајќи и порамнувања </c:v>
                </c:pt>
              </c:strCache>
              <c:extLst xmlns:c16r2="http://schemas.microsoft.com/office/drawing/2015/06/chart"/>
            </c:strRef>
          </c:cat>
          <c:val>
            <c:numRef>
              <c:f>Sheet4!$B$2:$B$7</c:f>
              <c:numCache>
                <c:formatCode>0%</c:formatCode>
                <c:ptCount val="6"/>
                <c:pt idx="0">
                  <c:v>1</c:v>
                </c:pt>
                <c:pt idx="1">
                  <c:v>0</c:v>
                </c:pt>
                <c:pt idx="2">
                  <c:v>1</c:v>
                </c:pt>
                <c:pt idx="3">
                  <c:v>0.7</c:v>
                </c:pt>
                <c:pt idx="4">
                  <c:v>0</c:v>
                </c:pt>
                <c:pt idx="5">
                  <c:v>0.15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BA2F-4472-9EAB-95CCD82D723C}"/>
            </c:ext>
          </c:extLst>
        </c:ser>
        <c:dLbls>
          <c:showLegendKey val="0"/>
          <c:showVal val="0"/>
          <c:showCatName val="0"/>
          <c:showSerName val="0"/>
          <c:showPercent val="0"/>
          <c:showBubbleSize val="0"/>
        </c:dLbls>
        <c:gapWidth val="115"/>
        <c:overlap val="-20"/>
        <c:axId val="2032346976"/>
        <c:axId val="2032342080"/>
      </c:barChart>
      <c:catAx>
        <c:axId val="20323469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42080"/>
        <c:crosses val="autoZero"/>
        <c:auto val="1"/>
        <c:lblAlgn val="ctr"/>
        <c:lblOffset val="100"/>
        <c:noMultiLvlLbl val="0"/>
      </c:catAx>
      <c:valAx>
        <c:axId val="2032342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46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mk-M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mk-MK"/>
        </a:p>
      </c:txPr>
    </c:title>
    <c:autoTitleDeleted val="0"/>
    <c:plotArea>
      <c:layout/>
      <c:barChart>
        <c:barDir val="bar"/>
        <c:grouping val="clustered"/>
        <c:varyColors val="0"/>
        <c:ser>
          <c:idx val="0"/>
          <c:order val="0"/>
          <c:tx>
            <c:strRef>
              <c:f>Sheet3!$B$1</c:f>
              <c:strCache>
                <c:ptCount val="1"/>
                <c:pt idx="0">
                  <c:v>Степен на Реализација</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Sheet3!$A$8:$A$9</c:f>
              <c:strCache>
                <c:ptCount val="2"/>
                <c:pt idx="0">
                  <c:v>Сервисно-ориентиран портал – www.crm.com.mk</c:v>
                </c:pt>
                <c:pt idx="1">
                  <c:v>Компонента за менаџирање на корисници</c:v>
                </c:pt>
              </c:strCache>
              <c:extLst xmlns:c16r2="http://schemas.microsoft.com/office/drawing/2015/06/chart"/>
            </c:strRef>
          </c:cat>
          <c:val>
            <c:numRef>
              <c:f>Sheet3!$B$8:$B$9</c:f>
              <c:numCache>
                <c:formatCode>0%</c:formatCode>
                <c:ptCount val="2"/>
                <c:pt idx="0">
                  <c:v>1</c:v>
                </c:pt>
                <c:pt idx="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CCED-4493-9EBB-0EF6D3C2B6FC}"/>
            </c:ext>
          </c:extLst>
        </c:ser>
        <c:dLbls>
          <c:showLegendKey val="0"/>
          <c:showVal val="0"/>
          <c:showCatName val="0"/>
          <c:showSerName val="0"/>
          <c:showPercent val="0"/>
          <c:showBubbleSize val="0"/>
        </c:dLbls>
        <c:gapWidth val="115"/>
        <c:overlap val="-20"/>
        <c:axId val="2032351328"/>
        <c:axId val="2032353504"/>
      </c:barChart>
      <c:catAx>
        <c:axId val="20323513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53504"/>
        <c:crosses val="autoZero"/>
        <c:auto val="1"/>
        <c:lblAlgn val="ctr"/>
        <c:lblOffset val="100"/>
        <c:noMultiLvlLbl val="0"/>
      </c:catAx>
      <c:valAx>
        <c:axId val="2032353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51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mk-M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mk-MK"/>
        </a:p>
      </c:txPr>
    </c:title>
    <c:autoTitleDeleted val="0"/>
    <c:plotArea>
      <c:layout/>
      <c:barChart>
        <c:barDir val="bar"/>
        <c:grouping val="clustered"/>
        <c:varyColors val="0"/>
        <c:ser>
          <c:idx val="0"/>
          <c:order val="0"/>
          <c:tx>
            <c:strRef>
              <c:f>Sheet3!$B$1</c:f>
              <c:strCache>
                <c:ptCount val="1"/>
                <c:pt idx="0">
                  <c:v>Степен на Реализација</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Sheet3!$A$10:$A$13</c:f>
              <c:strCache>
                <c:ptCount val="4"/>
                <c:pt idx="0">
                  <c:v>Регионален регистарски портал</c:v>
                </c:pt>
                <c:pt idx="1">
                  <c:v>Единствен регистар на сметки</c:v>
                </c:pt>
                <c:pt idx="2">
                  <c:v>Отворено владино партнерство – отворени податоци</c:v>
                </c:pt>
                <c:pt idx="3">
                  <c:v>Надградба на едношалтерски систем </c:v>
                </c:pt>
              </c:strCache>
              <c:extLst xmlns:c16r2="http://schemas.microsoft.com/office/drawing/2015/06/chart"/>
            </c:strRef>
          </c:cat>
          <c:val>
            <c:numRef>
              <c:f>Sheet3!$B$10:$B$13</c:f>
              <c:numCache>
                <c:formatCode>0%</c:formatCode>
                <c:ptCount val="4"/>
                <c:pt idx="0">
                  <c:v>1</c:v>
                </c:pt>
                <c:pt idx="1">
                  <c:v>0.1</c:v>
                </c:pt>
                <c:pt idx="2">
                  <c:v>1</c:v>
                </c:pt>
                <c:pt idx="3">
                  <c:v>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893C-4AF0-B12C-562FE8EFC1DA}"/>
            </c:ext>
          </c:extLst>
        </c:ser>
        <c:dLbls>
          <c:showLegendKey val="0"/>
          <c:showVal val="0"/>
          <c:showCatName val="0"/>
          <c:showSerName val="0"/>
          <c:showPercent val="0"/>
          <c:showBubbleSize val="0"/>
        </c:dLbls>
        <c:gapWidth val="115"/>
        <c:overlap val="-20"/>
        <c:axId val="2032350784"/>
        <c:axId val="2032354592"/>
      </c:barChart>
      <c:catAx>
        <c:axId val="20323507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54592"/>
        <c:crosses val="autoZero"/>
        <c:auto val="1"/>
        <c:lblAlgn val="ctr"/>
        <c:lblOffset val="100"/>
        <c:noMultiLvlLbl val="0"/>
      </c:catAx>
      <c:valAx>
        <c:axId val="2032354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32350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mk-M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25CA0-377E-48E7-8ADB-3132FBDE8AFD}"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mk-MK"/>
        </a:p>
      </dgm:t>
    </dgm:pt>
    <dgm:pt modelId="{F1A06C62-1DDA-49A8-AD6F-07F2DD3BE768}">
      <dgm:prSet phldrT="[Text]" custT="1"/>
      <dgm:spPr>
        <a:scene3d>
          <a:camera prst="orthographicFront"/>
          <a:lightRig rig="flat" dir="t"/>
        </a:scene3d>
        <a:sp3d prstMaterial="plastic">
          <a:bevelT w="120900" h="88900"/>
          <a:bevelB w="88900" h="31750" prst="angle"/>
        </a:sp3d>
      </dgm:spPr>
      <dgm:t>
        <a:bodyPr/>
        <a:lstStyle/>
        <a:p>
          <a:r>
            <a:rPr lang="mk-MK" sz="1600" b="1" dirty="0" smtClean="0"/>
            <a:t>Стратешки цели на Централен регистар</a:t>
          </a:r>
          <a:endParaRPr lang="mk-MK" sz="1600" b="1" dirty="0"/>
        </a:p>
      </dgm:t>
    </dgm:pt>
    <dgm:pt modelId="{8610B682-DE10-4CBC-A89E-6CBEA9B77EB8}" type="parTrans" cxnId="{2A35E2D1-3877-42F8-BD19-1F2A183A2CA0}">
      <dgm:prSet/>
      <dgm:spPr/>
      <dgm:t>
        <a:bodyPr/>
        <a:lstStyle/>
        <a:p>
          <a:endParaRPr lang="mk-MK"/>
        </a:p>
      </dgm:t>
    </dgm:pt>
    <dgm:pt modelId="{1F3863E3-81D3-499B-B838-6D8B49936A28}" type="sibTrans" cxnId="{2A35E2D1-3877-42F8-BD19-1F2A183A2CA0}">
      <dgm:prSet/>
      <dgm:spPr/>
      <dgm:t>
        <a:bodyPr/>
        <a:lstStyle/>
        <a:p>
          <a:endParaRPr lang="mk-MK"/>
        </a:p>
      </dgm:t>
    </dgm:pt>
    <dgm:pt modelId="{CCC2B93B-D666-471A-91EF-8D7766FE879E}">
      <dgm:prSet/>
      <dgm:spPr>
        <a:scene3d>
          <a:camera prst="orthographicFront"/>
          <a:lightRig rig="flat" dir="t"/>
        </a:scene3d>
        <a:sp3d prstMaterial="plastic">
          <a:bevelT w="120900" h="88900"/>
          <a:bevelB w="88900" h="31750" prst="angle"/>
        </a:sp3d>
      </dgm:spPr>
      <dgm:t>
        <a:bodyPr/>
        <a:lstStyle/>
        <a:p>
          <a:r>
            <a:rPr lang="ru-RU" dirty="0" smtClean="0"/>
            <a:t>Нови услуги и задоволни корисници </a:t>
          </a:r>
          <a:endParaRPr lang="mk-MK" dirty="0"/>
        </a:p>
      </dgm:t>
    </dgm:pt>
    <dgm:pt modelId="{0223E068-24FC-415A-BFAB-9BC97273747F}" type="parTrans" cxnId="{C79B2FC7-1A85-4AF0-9FCA-2BBAC691CA53}">
      <dgm:prSet/>
      <dgm:spPr/>
      <dgm:t>
        <a:bodyPr/>
        <a:lstStyle/>
        <a:p>
          <a:endParaRPr lang="mk-MK"/>
        </a:p>
      </dgm:t>
    </dgm:pt>
    <dgm:pt modelId="{A3BD8328-CE40-4DE6-B46A-B079A0B89ED2}" type="sibTrans" cxnId="{C79B2FC7-1A85-4AF0-9FCA-2BBAC691CA53}">
      <dgm:prSet/>
      <dgm:spPr/>
      <dgm:t>
        <a:bodyPr/>
        <a:lstStyle/>
        <a:p>
          <a:endParaRPr lang="mk-MK"/>
        </a:p>
      </dgm:t>
    </dgm:pt>
    <dgm:pt modelId="{A6DDCE1E-E8F8-425C-A853-BAA8A5B28CCC}">
      <dgm:prSet custT="1"/>
      <dgm:spPr>
        <a:scene3d>
          <a:camera prst="orthographicFront"/>
          <a:lightRig rig="flat" dir="t"/>
        </a:scene3d>
        <a:sp3d prstMaterial="plastic">
          <a:bevelT w="120900" h="88900"/>
          <a:bevelB w="88900" h="31750" prst="angle"/>
        </a:sp3d>
      </dgm:spPr>
      <dgm:t>
        <a:bodyPr/>
        <a:lstStyle/>
        <a:p>
          <a:r>
            <a:rPr lang="ru-RU" sz="1000" dirty="0" smtClean="0"/>
            <a:t>Подобрување на квалитетот на податоците – Централизирана регистарска платформа</a:t>
          </a:r>
          <a:endParaRPr lang="mk-MK" sz="1000" dirty="0"/>
        </a:p>
      </dgm:t>
    </dgm:pt>
    <dgm:pt modelId="{7F1F65E9-5EF0-4465-B1A3-7A46662D5EEF}" type="parTrans" cxnId="{5BBDE859-0DCC-4589-BBA7-6358B6DF2A70}">
      <dgm:prSet/>
      <dgm:spPr/>
      <dgm:t>
        <a:bodyPr/>
        <a:lstStyle/>
        <a:p>
          <a:endParaRPr lang="mk-MK"/>
        </a:p>
      </dgm:t>
    </dgm:pt>
    <dgm:pt modelId="{E4A9F217-2FE8-47A5-A311-E7C7C38ACF19}" type="sibTrans" cxnId="{5BBDE859-0DCC-4589-BBA7-6358B6DF2A70}">
      <dgm:prSet/>
      <dgm:spPr/>
      <dgm:t>
        <a:bodyPr/>
        <a:lstStyle/>
        <a:p>
          <a:endParaRPr lang="mk-MK"/>
        </a:p>
      </dgm:t>
    </dgm:pt>
    <dgm:pt modelId="{4EF0F237-46C3-4B08-BA10-C84AB48F39B7}">
      <dgm:prSet custT="1"/>
      <dgm:spPr>
        <a:scene3d>
          <a:camera prst="orthographicFront"/>
          <a:lightRig rig="flat" dir="t"/>
        </a:scene3d>
        <a:sp3d prstMaterial="plastic">
          <a:bevelT w="120900" h="88900"/>
          <a:bevelB w="88900" h="31750" prst="angle"/>
        </a:sp3d>
      </dgm:spPr>
      <dgm:t>
        <a:bodyPr/>
        <a:lstStyle/>
        <a:p>
          <a:r>
            <a:rPr lang="ru-RU" sz="1000" dirty="0" smtClean="0"/>
            <a:t>Зајакнување на внатрешните процеси  за поддршка на </a:t>
          </a:r>
          <a:r>
            <a:rPr lang="ru-RU" sz="900" dirty="0" smtClean="0"/>
            <a:t>основната</a:t>
          </a:r>
          <a:r>
            <a:rPr lang="ru-RU" sz="1000" dirty="0" smtClean="0"/>
            <a:t> дејност </a:t>
          </a:r>
          <a:endParaRPr lang="mk-MK" sz="1000" dirty="0"/>
        </a:p>
      </dgm:t>
    </dgm:pt>
    <dgm:pt modelId="{6FBF53EE-0B35-4C57-BFFC-C1ED48DE96D1}" type="parTrans" cxnId="{7EF234ED-4576-4719-909D-8F74317BB819}">
      <dgm:prSet/>
      <dgm:spPr/>
      <dgm:t>
        <a:bodyPr/>
        <a:lstStyle/>
        <a:p>
          <a:endParaRPr lang="mk-MK"/>
        </a:p>
      </dgm:t>
    </dgm:pt>
    <dgm:pt modelId="{16DB9F90-98E7-4CC3-985B-BF0027FD737E}" type="sibTrans" cxnId="{7EF234ED-4576-4719-909D-8F74317BB819}">
      <dgm:prSet/>
      <dgm:spPr/>
      <dgm:t>
        <a:bodyPr/>
        <a:lstStyle/>
        <a:p>
          <a:endParaRPr lang="mk-MK"/>
        </a:p>
      </dgm:t>
    </dgm:pt>
    <dgm:pt modelId="{6A2D7FD4-E042-495E-A74E-F7E9BFC372A2}">
      <dgm:prSet custT="1"/>
      <dgm:spPr>
        <a:scene3d>
          <a:camera prst="orthographicFront"/>
          <a:lightRig rig="flat" dir="t"/>
        </a:scene3d>
        <a:sp3d prstMaterial="plastic">
          <a:bevelT w="120900" h="88900"/>
          <a:bevelB w="88900" h="31750" prst="angle"/>
        </a:sp3d>
      </dgm:spPr>
      <dgm:t>
        <a:bodyPr/>
        <a:lstStyle/>
        <a:p>
          <a:r>
            <a:rPr lang="ru-RU" sz="1000" dirty="0" smtClean="0"/>
            <a:t>Зајакнување на системот за безбедност на информации</a:t>
          </a:r>
          <a:endParaRPr lang="mk-MK" sz="1000" dirty="0"/>
        </a:p>
      </dgm:t>
    </dgm:pt>
    <dgm:pt modelId="{D06A81E5-C253-467A-9184-F3A3EE30E1BB}" type="parTrans" cxnId="{51503076-F7EB-47E4-BA37-B1415F25715A}">
      <dgm:prSet/>
      <dgm:spPr/>
      <dgm:t>
        <a:bodyPr/>
        <a:lstStyle/>
        <a:p>
          <a:endParaRPr lang="mk-MK"/>
        </a:p>
      </dgm:t>
    </dgm:pt>
    <dgm:pt modelId="{42C57E77-A077-4953-8663-73F6D9BB4893}" type="sibTrans" cxnId="{51503076-F7EB-47E4-BA37-B1415F25715A}">
      <dgm:prSet/>
      <dgm:spPr/>
      <dgm:t>
        <a:bodyPr/>
        <a:lstStyle/>
        <a:p>
          <a:endParaRPr lang="mk-MK"/>
        </a:p>
      </dgm:t>
    </dgm:pt>
    <dgm:pt modelId="{33A73C41-B59F-473E-BA46-6DBC0EE4BF7A}">
      <dgm:prSet custT="1"/>
      <dgm:spPr>
        <a:scene3d>
          <a:camera prst="orthographicFront"/>
          <a:lightRig rig="flat" dir="t"/>
        </a:scene3d>
        <a:sp3d prstMaterial="plastic">
          <a:bevelT w="120900" h="88900"/>
          <a:bevelB w="88900" h="31750" prst="angle"/>
        </a:sp3d>
      </dgm:spPr>
      <dgm:t>
        <a:bodyPr/>
        <a:lstStyle/>
        <a:p>
          <a:r>
            <a:rPr lang="ru-RU" sz="1000" dirty="0" smtClean="0"/>
            <a:t>Подобрување на инфраструктурните услови во ЦР</a:t>
          </a:r>
          <a:endParaRPr lang="mk-MK" sz="1000" dirty="0"/>
        </a:p>
      </dgm:t>
    </dgm:pt>
    <dgm:pt modelId="{2FF1E68B-39A5-4AD2-97D8-FA3448381E61}" type="parTrans" cxnId="{CE224DC3-A66D-452A-92EC-8CF22C96C11C}">
      <dgm:prSet/>
      <dgm:spPr/>
      <dgm:t>
        <a:bodyPr/>
        <a:lstStyle/>
        <a:p>
          <a:endParaRPr lang="mk-MK"/>
        </a:p>
      </dgm:t>
    </dgm:pt>
    <dgm:pt modelId="{3AF31BFE-CB27-43BA-8379-8F19ADEC995B}" type="sibTrans" cxnId="{CE224DC3-A66D-452A-92EC-8CF22C96C11C}">
      <dgm:prSet/>
      <dgm:spPr/>
      <dgm:t>
        <a:bodyPr/>
        <a:lstStyle/>
        <a:p>
          <a:endParaRPr lang="mk-MK"/>
        </a:p>
      </dgm:t>
    </dgm:pt>
    <dgm:pt modelId="{410DCEB2-E346-45E6-ACF7-1FBE2955E4A7}" type="pres">
      <dgm:prSet presAssocID="{F7425CA0-377E-48E7-8ADB-3132FBDE8AFD}" presName="Name0" presStyleCnt="0">
        <dgm:presLayoutVars>
          <dgm:chMax val="1"/>
          <dgm:chPref val="1"/>
        </dgm:presLayoutVars>
      </dgm:prSet>
      <dgm:spPr/>
      <dgm:t>
        <a:bodyPr/>
        <a:lstStyle/>
        <a:p>
          <a:endParaRPr lang="mk-MK"/>
        </a:p>
      </dgm:t>
    </dgm:pt>
    <dgm:pt modelId="{92E0E486-D7EA-4970-ADA6-919EA3BF2D37}" type="pres">
      <dgm:prSet presAssocID="{F1A06C62-1DDA-49A8-AD6F-07F2DD3BE768}" presName="Parent" presStyleLbl="node0" presStyleIdx="0" presStyleCnt="1">
        <dgm:presLayoutVars>
          <dgm:chMax val="5"/>
          <dgm:chPref val="5"/>
        </dgm:presLayoutVars>
      </dgm:prSet>
      <dgm:spPr/>
      <dgm:t>
        <a:bodyPr/>
        <a:lstStyle/>
        <a:p>
          <a:endParaRPr lang="mk-MK"/>
        </a:p>
      </dgm:t>
    </dgm:pt>
    <dgm:pt modelId="{7151FC8A-5396-4266-84C5-CFE43A039EEF}" type="pres">
      <dgm:prSet presAssocID="{F1A06C62-1DDA-49A8-AD6F-07F2DD3BE768}" presName="Accent2" presStyleLbl="node1" presStyleIdx="0" presStyleCnt="19"/>
      <dgm:spPr>
        <a:scene3d>
          <a:camera prst="orthographicFront"/>
          <a:lightRig rig="flat" dir="t"/>
        </a:scene3d>
        <a:sp3d prstMaterial="plastic">
          <a:bevelT w="120900" h="88900"/>
          <a:bevelB w="88900" h="31750" prst="angle"/>
        </a:sp3d>
      </dgm:spPr>
    </dgm:pt>
    <dgm:pt modelId="{AEAA722B-5DED-4F31-9B52-C36530FCF0F8}" type="pres">
      <dgm:prSet presAssocID="{F1A06C62-1DDA-49A8-AD6F-07F2DD3BE768}" presName="Accent3" presStyleLbl="node1" presStyleIdx="1" presStyleCnt="19"/>
      <dgm:spPr>
        <a:scene3d>
          <a:camera prst="orthographicFront"/>
          <a:lightRig rig="flat" dir="t"/>
        </a:scene3d>
        <a:sp3d prstMaterial="plastic">
          <a:bevelT w="120900" h="88900"/>
          <a:bevelB w="88900" h="31750" prst="angle"/>
        </a:sp3d>
      </dgm:spPr>
    </dgm:pt>
    <dgm:pt modelId="{346E6607-8F7A-4658-95FB-02C6AC730529}" type="pres">
      <dgm:prSet presAssocID="{F1A06C62-1DDA-49A8-AD6F-07F2DD3BE768}" presName="Accent4" presStyleLbl="node1" presStyleIdx="2" presStyleCnt="19"/>
      <dgm:spPr>
        <a:scene3d>
          <a:camera prst="orthographicFront"/>
          <a:lightRig rig="flat" dir="t"/>
        </a:scene3d>
        <a:sp3d prstMaterial="plastic">
          <a:bevelT w="120900" h="88900"/>
          <a:bevelB w="88900" h="31750" prst="angle"/>
        </a:sp3d>
      </dgm:spPr>
    </dgm:pt>
    <dgm:pt modelId="{9D662908-0212-4419-B113-A9E491D4888F}" type="pres">
      <dgm:prSet presAssocID="{F1A06C62-1DDA-49A8-AD6F-07F2DD3BE768}" presName="Accent5" presStyleLbl="node1" presStyleIdx="3" presStyleCnt="19"/>
      <dgm:spPr>
        <a:scene3d>
          <a:camera prst="orthographicFront"/>
          <a:lightRig rig="flat" dir="t"/>
        </a:scene3d>
        <a:sp3d prstMaterial="plastic">
          <a:bevelT w="120900" h="88900"/>
          <a:bevelB w="88900" h="31750" prst="angle"/>
        </a:sp3d>
      </dgm:spPr>
    </dgm:pt>
    <dgm:pt modelId="{8A8452DD-5960-41B0-A07F-FD1FBF5CBD36}" type="pres">
      <dgm:prSet presAssocID="{F1A06C62-1DDA-49A8-AD6F-07F2DD3BE768}" presName="Accent6" presStyleLbl="node1" presStyleIdx="4" presStyleCnt="19"/>
      <dgm:spPr>
        <a:scene3d>
          <a:camera prst="orthographicFront"/>
          <a:lightRig rig="flat" dir="t"/>
        </a:scene3d>
        <a:sp3d prstMaterial="plastic">
          <a:bevelT w="120900" h="88900"/>
          <a:bevelB w="88900" h="31750" prst="angle"/>
        </a:sp3d>
      </dgm:spPr>
    </dgm:pt>
    <dgm:pt modelId="{E3897835-5FA8-4E96-924A-4FF71D00AB24}" type="pres">
      <dgm:prSet presAssocID="{33A73C41-B59F-473E-BA46-6DBC0EE4BF7A}" presName="Child1" presStyleLbl="node1" presStyleIdx="5" presStyleCnt="19">
        <dgm:presLayoutVars>
          <dgm:chMax val="0"/>
          <dgm:chPref val="0"/>
        </dgm:presLayoutVars>
      </dgm:prSet>
      <dgm:spPr/>
      <dgm:t>
        <a:bodyPr/>
        <a:lstStyle/>
        <a:p>
          <a:endParaRPr lang="mk-MK"/>
        </a:p>
      </dgm:t>
    </dgm:pt>
    <dgm:pt modelId="{377C8A76-1618-453A-9C11-D4ACDF754367}" type="pres">
      <dgm:prSet presAssocID="{33A73C41-B59F-473E-BA46-6DBC0EE4BF7A}" presName="Accent7" presStyleCnt="0"/>
      <dgm:spPr>
        <a:scene3d>
          <a:camera prst="orthographicFront"/>
          <a:lightRig rig="threePt" dir="t"/>
        </a:scene3d>
        <a:sp3d>
          <a:bevelT/>
        </a:sp3d>
      </dgm:spPr>
    </dgm:pt>
    <dgm:pt modelId="{575E0C78-3885-428E-8114-79876FCCF727}" type="pres">
      <dgm:prSet presAssocID="{33A73C41-B59F-473E-BA46-6DBC0EE4BF7A}" presName="AccentHold1" presStyleLbl="node1" presStyleIdx="6" presStyleCnt="19"/>
      <dgm:spPr>
        <a:scene3d>
          <a:camera prst="orthographicFront"/>
          <a:lightRig rig="flat" dir="t"/>
        </a:scene3d>
        <a:sp3d prstMaterial="plastic">
          <a:bevelT w="120900" h="88900"/>
          <a:bevelB w="88900" h="31750" prst="angle"/>
        </a:sp3d>
      </dgm:spPr>
    </dgm:pt>
    <dgm:pt modelId="{76F615CC-3CBC-4B82-9759-224F2C035F6E}" type="pres">
      <dgm:prSet presAssocID="{33A73C41-B59F-473E-BA46-6DBC0EE4BF7A}" presName="Accent8" presStyleCnt="0"/>
      <dgm:spPr>
        <a:scene3d>
          <a:camera prst="orthographicFront"/>
          <a:lightRig rig="threePt" dir="t"/>
        </a:scene3d>
        <a:sp3d>
          <a:bevelT/>
        </a:sp3d>
      </dgm:spPr>
    </dgm:pt>
    <dgm:pt modelId="{85C0EE8D-6BD4-43AE-8221-63887740FC46}" type="pres">
      <dgm:prSet presAssocID="{33A73C41-B59F-473E-BA46-6DBC0EE4BF7A}" presName="AccentHold2" presStyleLbl="node1" presStyleIdx="7" presStyleCnt="19"/>
      <dgm:spPr>
        <a:scene3d>
          <a:camera prst="orthographicFront"/>
          <a:lightRig rig="flat" dir="t"/>
        </a:scene3d>
        <a:sp3d prstMaterial="plastic">
          <a:bevelT w="120900" h="88900"/>
          <a:bevelB w="88900" h="31750" prst="angle"/>
        </a:sp3d>
      </dgm:spPr>
    </dgm:pt>
    <dgm:pt modelId="{E89D15EA-119D-452E-AAC1-DB96307B34B7}" type="pres">
      <dgm:prSet presAssocID="{6A2D7FD4-E042-495E-A74E-F7E9BFC372A2}" presName="Child2" presStyleLbl="node1" presStyleIdx="8" presStyleCnt="19" custScaleX="117794" custScaleY="113192">
        <dgm:presLayoutVars>
          <dgm:chMax val="0"/>
          <dgm:chPref val="0"/>
        </dgm:presLayoutVars>
      </dgm:prSet>
      <dgm:spPr/>
      <dgm:t>
        <a:bodyPr/>
        <a:lstStyle/>
        <a:p>
          <a:endParaRPr lang="mk-MK"/>
        </a:p>
      </dgm:t>
    </dgm:pt>
    <dgm:pt modelId="{B1AF5E03-41E7-416A-A5FB-5D39BDC83865}" type="pres">
      <dgm:prSet presAssocID="{6A2D7FD4-E042-495E-A74E-F7E9BFC372A2}" presName="Accent9" presStyleCnt="0"/>
      <dgm:spPr>
        <a:scene3d>
          <a:camera prst="orthographicFront"/>
          <a:lightRig rig="threePt" dir="t"/>
        </a:scene3d>
        <a:sp3d>
          <a:bevelT/>
        </a:sp3d>
      </dgm:spPr>
    </dgm:pt>
    <dgm:pt modelId="{D5C8397C-10E0-4252-805A-D140F2850AD9}" type="pres">
      <dgm:prSet presAssocID="{6A2D7FD4-E042-495E-A74E-F7E9BFC372A2}" presName="AccentHold1" presStyleLbl="node1" presStyleIdx="9" presStyleCnt="19"/>
      <dgm:spPr>
        <a:scene3d>
          <a:camera prst="orthographicFront"/>
          <a:lightRig rig="flat" dir="t"/>
        </a:scene3d>
        <a:sp3d prstMaterial="plastic">
          <a:bevelT w="120900" h="88900"/>
          <a:bevelB w="88900" h="31750" prst="angle"/>
        </a:sp3d>
      </dgm:spPr>
    </dgm:pt>
    <dgm:pt modelId="{61561A16-6101-42E6-8674-D8F593BF5A9E}" type="pres">
      <dgm:prSet presAssocID="{6A2D7FD4-E042-495E-A74E-F7E9BFC372A2}" presName="Accent10" presStyleCnt="0"/>
      <dgm:spPr>
        <a:scene3d>
          <a:camera prst="orthographicFront"/>
          <a:lightRig rig="threePt" dir="t"/>
        </a:scene3d>
        <a:sp3d>
          <a:bevelT/>
        </a:sp3d>
      </dgm:spPr>
    </dgm:pt>
    <dgm:pt modelId="{3B027546-514D-4B06-954A-EE8108120293}" type="pres">
      <dgm:prSet presAssocID="{6A2D7FD4-E042-495E-A74E-F7E9BFC372A2}" presName="AccentHold2" presStyleLbl="node1" presStyleIdx="10" presStyleCnt="19"/>
      <dgm:spPr>
        <a:scene3d>
          <a:camera prst="orthographicFront"/>
          <a:lightRig rig="flat" dir="t"/>
        </a:scene3d>
        <a:sp3d prstMaterial="plastic">
          <a:bevelT w="120900" h="88900"/>
          <a:bevelB w="88900" h="31750" prst="angle"/>
        </a:sp3d>
      </dgm:spPr>
    </dgm:pt>
    <dgm:pt modelId="{4EA04C64-5788-49C3-90BA-C99E87A27644}" type="pres">
      <dgm:prSet presAssocID="{6A2D7FD4-E042-495E-A74E-F7E9BFC372A2}" presName="Accent11" presStyleCnt="0"/>
      <dgm:spPr>
        <a:scene3d>
          <a:camera prst="orthographicFront"/>
          <a:lightRig rig="threePt" dir="t"/>
        </a:scene3d>
        <a:sp3d>
          <a:bevelT/>
        </a:sp3d>
      </dgm:spPr>
    </dgm:pt>
    <dgm:pt modelId="{0DA0FC27-D9A2-458E-8C37-7AE6483A746F}" type="pres">
      <dgm:prSet presAssocID="{6A2D7FD4-E042-495E-A74E-F7E9BFC372A2}" presName="AccentHold3" presStyleLbl="node1" presStyleIdx="11" presStyleCnt="19"/>
      <dgm:spPr>
        <a:scene3d>
          <a:camera prst="orthographicFront"/>
          <a:lightRig rig="flat" dir="t"/>
        </a:scene3d>
        <a:sp3d prstMaterial="plastic">
          <a:bevelT w="120900" h="88900"/>
          <a:bevelB w="88900" h="31750" prst="angle"/>
        </a:sp3d>
      </dgm:spPr>
    </dgm:pt>
    <dgm:pt modelId="{7DF878BD-2F61-4050-B0D3-DADAA6FB0B8F}" type="pres">
      <dgm:prSet presAssocID="{4EF0F237-46C3-4B08-BA10-C84AB48F39B7}" presName="Child3" presStyleLbl="node1" presStyleIdx="12" presStyleCnt="19" custScaleX="104793" custScaleY="98621">
        <dgm:presLayoutVars>
          <dgm:chMax val="0"/>
          <dgm:chPref val="0"/>
        </dgm:presLayoutVars>
      </dgm:prSet>
      <dgm:spPr/>
      <dgm:t>
        <a:bodyPr/>
        <a:lstStyle/>
        <a:p>
          <a:endParaRPr lang="mk-MK"/>
        </a:p>
      </dgm:t>
    </dgm:pt>
    <dgm:pt modelId="{628F8060-FF01-4957-9732-4B0335391F5C}" type="pres">
      <dgm:prSet presAssocID="{4EF0F237-46C3-4B08-BA10-C84AB48F39B7}" presName="Accent12" presStyleCnt="0"/>
      <dgm:spPr>
        <a:scene3d>
          <a:camera prst="orthographicFront"/>
          <a:lightRig rig="threePt" dir="t"/>
        </a:scene3d>
        <a:sp3d>
          <a:bevelT/>
        </a:sp3d>
      </dgm:spPr>
    </dgm:pt>
    <dgm:pt modelId="{0829ECAB-9D81-46D0-A909-4441D3BCBEC5}" type="pres">
      <dgm:prSet presAssocID="{4EF0F237-46C3-4B08-BA10-C84AB48F39B7}" presName="AccentHold1" presStyleLbl="node1" presStyleIdx="13" presStyleCnt="19"/>
      <dgm:spPr>
        <a:scene3d>
          <a:camera prst="orthographicFront"/>
          <a:lightRig rig="flat" dir="t"/>
        </a:scene3d>
        <a:sp3d prstMaterial="plastic">
          <a:bevelT w="120900" h="88900"/>
          <a:bevelB w="88900" h="31750" prst="angle"/>
        </a:sp3d>
      </dgm:spPr>
    </dgm:pt>
    <dgm:pt modelId="{0E683ACD-3EBC-48CF-A5D2-8FD3AC3FDC5C}" type="pres">
      <dgm:prSet presAssocID="{CCC2B93B-D666-471A-91EF-8D7766FE879E}" presName="Child4" presStyleLbl="node1" presStyleIdx="14" presStyleCnt="19">
        <dgm:presLayoutVars>
          <dgm:chMax val="0"/>
          <dgm:chPref val="0"/>
        </dgm:presLayoutVars>
      </dgm:prSet>
      <dgm:spPr/>
      <dgm:t>
        <a:bodyPr/>
        <a:lstStyle/>
        <a:p>
          <a:endParaRPr lang="mk-MK"/>
        </a:p>
      </dgm:t>
    </dgm:pt>
    <dgm:pt modelId="{DB073A13-45C7-4876-B6A3-F001D198015D}" type="pres">
      <dgm:prSet presAssocID="{CCC2B93B-D666-471A-91EF-8D7766FE879E}" presName="Accent13" presStyleCnt="0"/>
      <dgm:spPr>
        <a:scene3d>
          <a:camera prst="orthographicFront"/>
          <a:lightRig rig="threePt" dir="t"/>
        </a:scene3d>
        <a:sp3d>
          <a:bevelT/>
        </a:sp3d>
      </dgm:spPr>
    </dgm:pt>
    <dgm:pt modelId="{2E9B74CB-7F68-4C88-A5D5-599F426A8D3C}" type="pres">
      <dgm:prSet presAssocID="{CCC2B93B-D666-471A-91EF-8D7766FE879E}" presName="AccentHold1" presStyleLbl="node1" presStyleIdx="15" presStyleCnt="19"/>
      <dgm:spPr>
        <a:scene3d>
          <a:camera prst="orthographicFront"/>
          <a:lightRig rig="flat" dir="t"/>
        </a:scene3d>
        <a:sp3d prstMaterial="plastic">
          <a:bevelT w="120900" h="88900"/>
          <a:bevelB w="88900" h="31750" prst="angle"/>
        </a:sp3d>
      </dgm:spPr>
    </dgm:pt>
    <dgm:pt modelId="{F28924B3-64BA-4552-AEDF-E831E057AA03}" type="pres">
      <dgm:prSet presAssocID="{A6DDCE1E-E8F8-425C-A853-BAA8A5B28CCC}" presName="Child5" presStyleLbl="node1" presStyleIdx="16" presStyleCnt="19" custScaleX="177000" custScaleY="141810">
        <dgm:presLayoutVars>
          <dgm:chMax val="0"/>
          <dgm:chPref val="0"/>
        </dgm:presLayoutVars>
      </dgm:prSet>
      <dgm:spPr/>
      <dgm:t>
        <a:bodyPr/>
        <a:lstStyle/>
        <a:p>
          <a:endParaRPr lang="mk-MK"/>
        </a:p>
      </dgm:t>
    </dgm:pt>
    <dgm:pt modelId="{DBCBE76F-D36F-41AC-BD57-5359170F0B2A}" type="pres">
      <dgm:prSet presAssocID="{A6DDCE1E-E8F8-425C-A853-BAA8A5B28CCC}" presName="Accent15" presStyleCnt="0"/>
      <dgm:spPr>
        <a:scene3d>
          <a:camera prst="orthographicFront"/>
          <a:lightRig rig="threePt" dir="t"/>
        </a:scene3d>
        <a:sp3d>
          <a:bevelT/>
        </a:sp3d>
      </dgm:spPr>
    </dgm:pt>
    <dgm:pt modelId="{D0DF5BB4-8537-4AC0-864E-9C9912E6A15D}" type="pres">
      <dgm:prSet presAssocID="{A6DDCE1E-E8F8-425C-A853-BAA8A5B28CCC}" presName="AccentHold2" presStyleLbl="node1" presStyleIdx="17" presStyleCnt="19"/>
      <dgm:spPr>
        <a:scene3d>
          <a:camera prst="orthographicFront"/>
          <a:lightRig rig="flat" dir="t"/>
        </a:scene3d>
        <a:sp3d prstMaterial="plastic">
          <a:bevelT w="120900" h="88900"/>
          <a:bevelB w="88900" h="31750" prst="angle"/>
        </a:sp3d>
      </dgm:spPr>
    </dgm:pt>
    <dgm:pt modelId="{705DE451-52D5-4FE6-937D-8187A28E8935}" type="pres">
      <dgm:prSet presAssocID="{A6DDCE1E-E8F8-425C-A853-BAA8A5B28CCC}" presName="Accent16" presStyleCnt="0"/>
      <dgm:spPr>
        <a:scene3d>
          <a:camera prst="orthographicFront"/>
          <a:lightRig rig="threePt" dir="t"/>
        </a:scene3d>
        <a:sp3d>
          <a:bevelT/>
        </a:sp3d>
      </dgm:spPr>
    </dgm:pt>
    <dgm:pt modelId="{E6905D1B-5120-41CC-B7E2-2E172B92EB0F}" type="pres">
      <dgm:prSet presAssocID="{A6DDCE1E-E8F8-425C-A853-BAA8A5B28CCC}" presName="AccentHold3" presStyleLbl="node1" presStyleIdx="18" presStyleCnt="19"/>
      <dgm:spPr>
        <a:scene3d>
          <a:camera prst="orthographicFront"/>
          <a:lightRig rig="flat" dir="t"/>
        </a:scene3d>
        <a:sp3d prstMaterial="plastic">
          <a:bevelT w="120900" h="88900"/>
          <a:bevelB w="88900" h="31750" prst="angle"/>
        </a:sp3d>
      </dgm:spPr>
    </dgm:pt>
  </dgm:ptLst>
  <dgm:cxnLst>
    <dgm:cxn modelId="{B4D31A5C-BA7F-4EE1-9F64-BD0C7D52BFE4}" type="presOf" srcId="{F1A06C62-1DDA-49A8-AD6F-07F2DD3BE768}" destId="{92E0E486-D7EA-4970-ADA6-919EA3BF2D37}" srcOrd="0" destOrd="0" presId="urn:microsoft.com/office/officeart/2009/3/layout/CircleRelationship"/>
    <dgm:cxn modelId="{7EF234ED-4576-4719-909D-8F74317BB819}" srcId="{F1A06C62-1DDA-49A8-AD6F-07F2DD3BE768}" destId="{4EF0F237-46C3-4B08-BA10-C84AB48F39B7}" srcOrd="2" destOrd="0" parTransId="{6FBF53EE-0B35-4C57-BFFC-C1ED48DE96D1}" sibTransId="{16DB9F90-98E7-4CC3-985B-BF0027FD737E}"/>
    <dgm:cxn modelId="{40D25A7C-D12E-4007-8B5B-83DE81BE466D}" type="presOf" srcId="{33A73C41-B59F-473E-BA46-6DBC0EE4BF7A}" destId="{E3897835-5FA8-4E96-924A-4FF71D00AB24}" srcOrd="0" destOrd="0" presId="urn:microsoft.com/office/officeart/2009/3/layout/CircleRelationship"/>
    <dgm:cxn modelId="{971A70BA-4845-42E5-A61C-EF7A77AAF4CA}" type="presOf" srcId="{F7425CA0-377E-48E7-8ADB-3132FBDE8AFD}" destId="{410DCEB2-E346-45E6-ACF7-1FBE2955E4A7}" srcOrd="0" destOrd="0" presId="urn:microsoft.com/office/officeart/2009/3/layout/CircleRelationship"/>
    <dgm:cxn modelId="{2A35E2D1-3877-42F8-BD19-1F2A183A2CA0}" srcId="{F7425CA0-377E-48E7-8ADB-3132FBDE8AFD}" destId="{F1A06C62-1DDA-49A8-AD6F-07F2DD3BE768}" srcOrd="0" destOrd="0" parTransId="{8610B682-DE10-4CBC-A89E-6CBEA9B77EB8}" sibTransId="{1F3863E3-81D3-499B-B838-6D8B49936A28}"/>
    <dgm:cxn modelId="{E41057C1-D165-4EA9-81F3-ACBF71190BB0}" type="presOf" srcId="{CCC2B93B-D666-471A-91EF-8D7766FE879E}" destId="{0E683ACD-3EBC-48CF-A5D2-8FD3AC3FDC5C}" srcOrd="0" destOrd="0" presId="urn:microsoft.com/office/officeart/2009/3/layout/CircleRelationship"/>
    <dgm:cxn modelId="{27C44D5F-80FA-4294-AFB2-AF95CA5583BF}" type="presOf" srcId="{A6DDCE1E-E8F8-425C-A853-BAA8A5B28CCC}" destId="{F28924B3-64BA-4552-AEDF-E831E057AA03}" srcOrd="0" destOrd="0" presId="urn:microsoft.com/office/officeart/2009/3/layout/CircleRelationship"/>
    <dgm:cxn modelId="{528F194C-3A1A-4C2F-988B-0F337B3AD985}" type="presOf" srcId="{6A2D7FD4-E042-495E-A74E-F7E9BFC372A2}" destId="{E89D15EA-119D-452E-AAC1-DB96307B34B7}" srcOrd="0" destOrd="0" presId="urn:microsoft.com/office/officeart/2009/3/layout/CircleRelationship"/>
    <dgm:cxn modelId="{CE224DC3-A66D-452A-92EC-8CF22C96C11C}" srcId="{F1A06C62-1DDA-49A8-AD6F-07F2DD3BE768}" destId="{33A73C41-B59F-473E-BA46-6DBC0EE4BF7A}" srcOrd="0" destOrd="0" parTransId="{2FF1E68B-39A5-4AD2-97D8-FA3448381E61}" sibTransId="{3AF31BFE-CB27-43BA-8379-8F19ADEC995B}"/>
    <dgm:cxn modelId="{C79B2FC7-1A85-4AF0-9FCA-2BBAC691CA53}" srcId="{F1A06C62-1DDA-49A8-AD6F-07F2DD3BE768}" destId="{CCC2B93B-D666-471A-91EF-8D7766FE879E}" srcOrd="3" destOrd="0" parTransId="{0223E068-24FC-415A-BFAB-9BC97273747F}" sibTransId="{A3BD8328-CE40-4DE6-B46A-B079A0B89ED2}"/>
    <dgm:cxn modelId="{51503076-F7EB-47E4-BA37-B1415F25715A}" srcId="{F1A06C62-1DDA-49A8-AD6F-07F2DD3BE768}" destId="{6A2D7FD4-E042-495E-A74E-F7E9BFC372A2}" srcOrd="1" destOrd="0" parTransId="{D06A81E5-C253-467A-9184-F3A3EE30E1BB}" sibTransId="{42C57E77-A077-4953-8663-73F6D9BB4893}"/>
    <dgm:cxn modelId="{3B1800F2-BC1D-4588-AC97-FF2D9C0F2F3E}" type="presOf" srcId="{4EF0F237-46C3-4B08-BA10-C84AB48F39B7}" destId="{7DF878BD-2F61-4050-B0D3-DADAA6FB0B8F}" srcOrd="0" destOrd="0" presId="urn:microsoft.com/office/officeart/2009/3/layout/CircleRelationship"/>
    <dgm:cxn modelId="{5BBDE859-0DCC-4589-BBA7-6358B6DF2A70}" srcId="{F1A06C62-1DDA-49A8-AD6F-07F2DD3BE768}" destId="{A6DDCE1E-E8F8-425C-A853-BAA8A5B28CCC}" srcOrd="4" destOrd="0" parTransId="{7F1F65E9-5EF0-4465-B1A3-7A46662D5EEF}" sibTransId="{E4A9F217-2FE8-47A5-A311-E7C7C38ACF19}"/>
    <dgm:cxn modelId="{1E955475-177C-4888-8E44-F7F92D5C78A5}" type="presParOf" srcId="{410DCEB2-E346-45E6-ACF7-1FBE2955E4A7}" destId="{92E0E486-D7EA-4970-ADA6-919EA3BF2D37}" srcOrd="0" destOrd="0" presId="urn:microsoft.com/office/officeart/2009/3/layout/CircleRelationship"/>
    <dgm:cxn modelId="{3246AB49-212C-4FAC-8343-77C389E40AC8}" type="presParOf" srcId="{410DCEB2-E346-45E6-ACF7-1FBE2955E4A7}" destId="{7151FC8A-5396-4266-84C5-CFE43A039EEF}" srcOrd="1" destOrd="0" presId="urn:microsoft.com/office/officeart/2009/3/layout/CircleRelationship"/>
    <dgm:cxn modelId="{817B45AB-A5F7-4EA3-AE98-DEEEFD73C6A7}" type="presParOf" srcId="{410DCEB2-E346-45E6-ACF7-1FBE2955E4A7}" destId="{AEAA722B-5DED-4F31-9B52-C36530FCF0F8}" srcOrd="2" destOrd="0" presId="urn:microsoft.com/office/officeart/2009/3/layout/CircleRelationship"/>
    <dgm:cxn modelId="{397150FB-D65E-48FE-BC2B-C641B4C995B8}" type="presParOf" srcId="{410DCEB2-E346-45E6-ACF7-1FBE2955E4A7}" destId="{346E6607-8F7A-4658-95FB-02C6AC730529}" srcOrd="3" destOrd="0" presId="urn:microsoft.com/office/officeart/2009/3/layout/CircleRelationship"/>
    <dgm:cxn modelId="{DC244F1F-C2A0-459F-A73A-8B7C5C95DCD6}" type="presParOf" srcId="{410DCEB2-E346-45E6-ACF7-1FBE2955E4A7}" destId="{9D662908-0212-4419-B113-A9E491D4888F}" srcOrd="4" destOrd="0" presId="urn:microsoft.com/office/officeart/2009/3/layout/CircleRelationship"/>
    <dgm:cxn modelId="{AD467E09-2FC0-4D50-8605-7BF50EC7C3BB}" type="presParOf" srcId="{410DCEB2-E346-45E6-ACF7-1FBE2955E4A7}" destId="{8A8452DD-5960-41B0-A07F-FD1FBF5CBD36}" srcOrd="5" destOrd="0" presId="urn:microsoft.com/office/officeart/2009/3/layout/CircleRelationship"/>
    <dgm:cxn modelId="{BE9AA606-7BA9-43DA-A55F-5856DC6F80F6}" type="presParOf" srcId="{410DCEB2-E346-45E6-ACF7-1FBE2955E4A7}" destId="{E3897835-5FA8-4E96-924A-4FF71D00AB24}" srcOrd="6" destOrd="0" presId="urn:microsoft.com/office/officeart/2009/3/layout/CircleRelationship"/>
    <dgm:cxn modelId="{0FBF14B0-C9BB-4C7C-A660-3AB12A74B4DC}" type="presParOf" srcId="{410DCEB2-E346-45E6-ACF7-1FBE2955E4A7}" destId="{377C8A76-1618-453A-9C11-D4ACDF754367}" srcOrd="7" destOrd="0" presId="urn:microsoft.com/office/officeart/2009/3/layout/CircleRelationship"/>
    <dgm:cxn modelId="{0BEF0CDE-D33B-47AE-ABAD-14DFAFDB07C6}" type="presParOf" srcId="{377C8A76-1618-453A-9C11-D4ACDF754367}" destId="{575E0C78-3885-428E-8114-79876FCCF727}" srcOrd="0" destOrd="0" presId="urn:microsoft.com/office/officeart/2009/3/layout/CircleRelationship"/>
    <dgm:cxn modelId="{193A9F77-136A-47FF-B951-D409AF849292}" type="presParOf" srcId="{410DCEB2-E346-45E6-ACF7-1FBE2955E4A7}" destId="{76F615CC-3CBC-4B82-9759-224F2C035F6E}" srcOrd="8" destOrd="0" presId="urn:microsoft.com/office/officeart/2009/3/layout/CircleRelationship"/>
    <dgm:cxn modelId="{558ED3B3-2488-4971-B458-261D508E8E76}" type="presParOf" srcId="{76F615CC-3CBC-4B82-9759-224F2C035F6E}" destId="{85C0EE8D-6BD4-43AE-8221-63887740FC46}" srcOrd="0" destOrd="0" presId="urn:microsoft.com/office/officeart/2009/3/layout/CircleRelationship"/>
    <dgm:cxn modelId="{31D26ECC-94C0-450C-A403-3C6CFB48B849}" type="presParOf" srcId="{410DCEB2-E346-45E6-ACF7-1FBE2955E4A7}" destId="{E89D15EA-119D-452E-AAC1-DB96307B34B7}" srcOrd="9" destOrd="0" presId="urn:microsoft.com/office/officeart/2009/3/layout/CircleRelationship"/>
    <dgm:cxn modelId="{6891CA72-DE89-42D0-A841-2A6DDD762870}" type="presParOf" srcId="{410DCEB2-E346-45E6-ACF7-1FBE2955E4A7}" destId="{B1AF5E03-41E7-416A-A5FB-5D39BDC83865}" srcOrd="10" destOrd="0" presId="urn:microsoft.com/office/officeart/2009/3/layout/CircleRelationship"/>
    <dgm:cxn modelId="{78921346-0B38-47B7-94BC-2FD22619E677}" type="presParOf" srcId="{B1AF5E03-41E7-416A-A5FB-5D39BDC83865}" destId="{D5C8397C-10E0-4252-805A-D140F2850AD9}" srcOrd="0" destOrd="0" presId="urn:microsoft.com/office/officeart/2009/3/layout/CircleRelationship"/>
    <dgm:cxn modelId="{EF11E682-F32E-4576-BC90-8CF85ABE8241}" type="presParOf" srcId="{410DCEB2-E346-45E6-ACF7-1FBE2955E4A7}" destId="{61561A16-6101-42E6-8674-D8F593BF5A9E}" srcOrd="11" destOrd="0" presId="urn:microsoft.com/office/officeart/2009/3/layout/CircleRelationship"/>
    <dgm:cxn modelId="{14D0371A-6DEF-4B1A-9824-A0F699F03849}" type="presParOf" srcId="{61561A16-6101-42E6-8674-D8F593BF5A9E}" destId="{3B027546-514D-4B06-954A-EE8108120293}" srcOrd="0" destOrd="0" presId="urn:microsoft.com/office/officeart/2009/3/layout/CircleRelationship"/>
    <dgm:cxn modelId="{A3C6C9BE-CF25-453B-9C40-8F6B565EF6BD}" type="presParOf" srcId="{410DCEB2-E346-45E6-ACF7-1FBE2955E4A7}" destId="{4EA04C64-5788-49C3-90BA-C99E87A27644}" srcOrd="12" destOrd="0" presId="urn:microsoft.com/office/officeart/2009/3/layout/CircleRelationship"/>
    <dgm:cxn modelId="{91708F2B-6AA0-4567-B71C-BD184E3341EE}" type="presParOf" srcId="{4EA04C64-5788-49C3-90BA-C99E87A27644}" destId="{0DA0FC27-D9A2-458E-8C37-7AE6483A746F}" srcOrd="0" destOrd="0" presId="urn:microsoft.com/office/officeart/2009/3/layout/CircleRelationship"/>
    <dgm:cxn modelId="{1BE6F5E8-A653-409F-A42A-39AC61525654}" type="presParOf" srcId="{410DCEB2-E346-45E6-ACF7-1FBE2955E4A7}" destId="{7DF878BD-2F61-4050-B0D3-DADAA6FB0B8F}" srcOrd="13" destOrd="0" presId="urn:microsoft.com/office/officeart/2009/3/layout/CircleRelationship"/>
    <dgm:cxn modelId="{CFBA846D-0BD1-4D42-AE6E-FA3E9D9B44AB}" type="presParOf" srcId="{410DCEB2-E346-45E6-ACF7-1FBE2955E4A7}" destId="{628F8060-FF01-4957-9732-4B0335391F5C}" srcOrd="14" destOrd="0" presId="urn:microsoft.com/office/officeart/2009/3/layout/CircleRelationship"/>
    <dgm:cxn modelId="{1AF681A3-A475-4663-8B7A-2D3F819100E3}" type="presParOf" srcId="{628F8060-FF01-4957-9732-4B0335391F5C}" destId="{0829ECAB-9D81-46D0-A909-4441D3BCBEC5}" srcOrd="0" destOrd="0" presId="urn:microsoft.com/office/officeart/2009/3/layout/CircleRelationship"/>
    <dgm:cxn modelId="{41F65021-2C23-40DF-A31E-F4701B5A6E80}" type="presParOf" srcId="{410DCEB2-E346-45E6-ACF7-1FBE2955E4A7}" destId="{0E683ACD-3EBC-48CF-A5D2-8FD3AC3FDC5C}" srcOrd="15" destOrd="0" presId="urn:microsoft.com/office/officeart/2009/3/layout/CircleRelationship"/>
    <dgm:cxn modelId="{1B5C2467-95F1-4832-9D60-12E4FCD27FD9}" type="presParOf" srcId="{410DCEB2-E346-45E6-ACF7-1FBE2955E4A7}" destId="{DB073A13-45C7-4876-B6A3-F001D198015D}" srcOrd="16" destOrd="0" presId="urn:microsoft.com/office/officeart/2009/3/layout/CircleRelationship"/>
    <dgm:cxn modelId="{3BFE41BA-8758-474D-BC6A-C85ED857CD5E}" type="presParOf" srcId="{DB073A13-45C7-4876-B6A3-F001D198015D}" destId="{2E9B74CB-7F68-4C88-A5D5-599F426A8D3C}" srcOrd="0" destOrd="0" presId="urn:microsoft.com/office/officeart/2009/3/layout/CircleRelationship"/>
    <dgm:cxn modelId="{1EA1E606-C034-41B4-824F-37E6F80DBBED}" type="presParOf" srcId="{410DCEB2-E346-45E6-ACF7-1FBE2955E4A7}" destId="{F28924B3-64BA-4552-AEDF-E831E057AA03}" srcOrd="17" destOrd="0" presId="urn:microsoft.com/office/officeart/2009/3/layout/CircleRelationship"/>
    <dgm:cxn modelId="{B11DD860-81A9-43CA-91BD-907DE7C9F6DD}" type="presParOf" srcId="{410DCEB2-E346-45E6-ACF7-1FBE2955E4A7}" destId="{DBCBE76F-D36F-41AC-BD57-5359170F0B2A}" srcOrd="18" destOrd="0" presId="urn:microsoft.com/office/officeart/2009/3/layout/CircleRelationship"/>
    <dgm:cxn modelId="{F9BE413E-F5AD-4778-B1A6-D40B63EBC394}" type="presParOf" srcId="{DBCBE76F-D36F-41AC-BD57-5359170F0B2A}" destId="{D0DF5BB4-8537-4AC0-864E-9C9912E6A15D}" srcOrd="0" destOrd="0" presId="urn:microsoft.com/office/officeart/2009/3/layout/CircleRelationship"/>
    <dgm:cxn modelId="{61213F4D-5536-46E8-9FFF-02A866502C4B}" type="presParOf" srcId="{410DCEB2-E346-45E6-ACF7-1FBE2955E4A7}" destId="{705DE451-52D5-4FE6-937D-8187A28E8935}" srcOrd="19" destOrd="0" presId="urn:microsoft.com/office/officeart/2009/3/layout/CircleRelationship"/>
    <dgm:cxn modelId="{1F1EF4E6-C1D0-4D27-BC3B-69729C0888A2}" type="presParOf" srcId="{705DE451-52D5-4FE6-937D-8187A28E8935}" destId="{E6905D1B-5120-41CC-B7E2-2E172B92EB0F}" srcOrd="0" destOrd="0" presId="urn:microsoft.com/office/officeart/2009/3/layout/CircleRelationship"/>
  </dgm:cxnLst>
  <dgm:bg>
    <a:noFill/>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E7850-6B02-4BD0-87BF-FB9C96972B70}" type="doc">
      <dgm:prSet loTypeId="urn:microsoft.com/office/officeart/2005/8/layout/gear1" loCatId="relationship" qsTypeId="urn:microsoft.com/office/officeart/2005/8/quickstyle/3d1" qsCatId="3D" csTypeId="urn:microsoft.com/office/officeart/2005/8/colors/colorful2" csCatId="colorful" phldr="1"/>
      <dgm:spPr/>
    </dgm:pt>
    <dgm:pt modelId="{97B5C50A-266C-4728-95A6-B98434F7DB68}">
      <dgm:prSet phldrT="[Text]" custT="1"/>
      <dgm:spPr/>
      <dgm:t>
        <a:bodyPr/>
        <a:lstStyle/>
        <a:p>
          <a:r>
            <a:rPr lang="mk-MK" sz="1050" dirty="0" smtClean="0"/>
            <a:t>Потребите на корисниците</a:t>
          </a:r>
          <a:endParaRPr lang="mk-MK" sz="1050" dirty="0"/>
        </a:p>
      </dgm:t>
    </dgm:pt>
    <dgm:pt modelId="{0AF8004F-98FC-42A2-84CC-E46AF59C692A}" type="parTrans" cxnId="{9AFBF066-7B77-48AC-B685-8BD6FB64C41E}">
      <dgm:prSet/>
      <dgm:spPr/>
      <dgm:t>
        <a:bodyPr/>
        <a:lstStyle/>
        <a:p>
          <a:endParaRPr lang="mk-MK"/>
        </a:p>
      </dgm:t>
    </dgm:pt>
    <dgm:pt modelId="{68C3FE0E-FAAC-4635-96EE-A68DE40934BF}" type="sibTrans" cxnId="{9AFBF066-7B77-48AC-B685-8BD6FB64C41E}">
      <dgm:prSet/>
      <dgm:spPr/>
      <dgm:t>
        <a:bodyPr/>
        <a:lstStyle/>
        <a:p>
          <a:endParaRPr lang="mk-MK"/>
        </a:p>
      </dgm:t>
    </dgm:pt>
    <dgm:pt modelId="{34A0A0E9-639B-4A94-AC42-1AC067A2DF46}">
      <dgm:prSet phldrT="[Text]" custT="1"/>
      <dgm:spPr/>
      <dgm:t>
        <a:bodyPr/>
        <a:lstStyle/>
        <a:p>
          <a:r>
            <a:rPr lang="mk-MK" sz="800" dirty="0" smtClean="0"/>
            <a:t>Потребата за пристап </a:t>
          </a:r>
          <a:r>
            <a:rPr lang="mk-MK" sz="1000" dirty="0" smtClean="0"/>
            <a:t>до</a:t>
          </a:r>
          <a:r>
            <a:rPr lang="mk-MK" sz="800" dirty="0" smtClean="0"/>
            <a:t> валидни податоци </a:t>
          </a:r>
          <a:endParaRPr lang="mk-MK" sz="800" dirty="0"/>
        </a:p>
      </dgm:t>
    </dgm:pt>
    <dgm:pt modelId="{2BDFA759-053C-41B8-89DC-B47037B99E19}" type="parTrans" cxnId="{D7902837-8118-4958-A594-1DBAC752CF5E}">
      <dgm:prSet/>
      <dgm:spPr/>
      <dgm:t>
        <a:bodyPr/>
        <a:lstStyle/>
        <a:p>
          <a:endParaRPr lang="mk-MK"/>
        </a:p>
      </dgm:t>
    </dgm:pt>
    <dgm:pt modelId="{71E47B6B-BF1B-424B-AB21-B77DA5FC7824}" type="sibTrans" cxnId="{D7902837-8118-4958-A594-1DBAC752CF5E}">
      <dgm:prSet/>
      <dgm:spPr/>
      <dgm:t>
        <a:bodyPr/>
        <a:lstStyle/>
        <a:p>
          <a:endParaRPr lang="mk-MK"/>
        </a:p>
      </dgm:t>
    </dgm:pt>
    <dgm:pt modelId="{BBC33F43-BE32-4793-9D12-513EDDBF62DA}">
      <dgm:prSet phldrT="[Text]" custT="1"/>
      <dgm:spPr/>
      <dgm:t>
        <a:bodyPr/>
        <a:lstStyle/>
        <a:p>
          <a:r>
            <a:rPr lang="mk-MK" sz="800" dirty="0" smtClean="0"/>
            <a:t>Потреба за меѓу </a:t>
          </a:r>
          <a:r>
            <a:rPr lang="mk-MK" sz="1000" dirty="0" smtClean="0"/>
            <a:t>институционална</a:t>
          </a:r>
          <a:r>
            <a:rPr lang="mk-MK" sz="800" dirty="0" smtClean="0"/>
            <a:t> поврзаност за размена на податоци</a:t>
          </a:r>
          <a:endParaRPr lang="mk-MK" sz="800" dirty="0"/>
        </a:p>
      </dgm:t>
    </dgm:pt>
    <dgm:pt modelId="{506CF68E-D542-44F7-9869-0FBF4F0655B2}" type="parTrans" cxnId="{A054928D-2F4C-4404-BE31-82687A54EBC5}">
      <dgm:prSet/>
      <dgm:spPr/>
      <dgm:t>
        <a:bodyPr/>
        <a:lstStyle/>
        <a:p>
          <a:endParaRPr lang="mk-MK"/>
        </a:p>
      </dgm:t>
    </dgm:pt>
    <dgm:pt modelId="{D7596ECC-A2AE-499D-A72D-AAA2EA0B46B9}" type="sibTrans" cxnId="{A054928D-2F4C-4404-BE31-82687A54EBC5}">
      <dgm:prSet/>
      <dgm:spPr/>
      <dgm:t>
        <a:bodyPr/>
        <a:lstStyle/>
        <a:p>
          <a:endParaRPr lang="mk-MK"/>
        </a:p>
      </dgm:t>
    </dgm:pt>
    <dgm:pt modelId="{B784D708-CB1E-4373-81E7-04AAE78EE8C7}" type="pres">
      <dgm:prSet presAssocID="{DA3E7850-6B02-4BD0-87BF-FB9C96972B70}" presName="composite" presStyleCnt="0">
        <dgm:presLayoutVars>
          <dgm:chMax val="3"/>
          <dgm:animLvl val="lvl"/>
          <dgm:resizeHandles val="exact"/>
        </dgm:presLayoutVars>
      </dgm:prSet>
      <dgm:spPr/>
    </dgm:pt>
    <dgm:pt modelId="{384F8E01-EACC-46A7-8423-EEFB7E7E8E14}" type="pres">
      <dgm:prSet presAssocID="{97B5C50A-266C-4728-95A6-B98434F7DB68}" presName="gear1" presStyleLbl="node1" presStyleIdx="0" presStyleCnt="3" custLinFactNeighborY="-1122">
        <dgm:presLayoutVars>
          <dgm:chMax val="1"/>
          <dgm:bulletEnabled val="1"/>
        </dgm:presLayoutVars>
      </dgm:prSet>
      <dgm:spPr/>
      <dgm:t>
        <a:bodyPr/>
        <a:lstStyle/>
        <a:p>
          <a:endParaRPr lang="mk-MK"/>
        </a:p>
      </dgm:t>
    </dgm:pt>
    <dgm:pt modelId="{A197CB4E-E227-4D5A-BAD8-22E792A19DB4}" type="pres">
      <dgm:prSet presAssocID="{97B5C50A-266C-4728-95A6-B98434F7DB68}" presName="gear1srcNode" presStyleLbl="node1" presStyleIdx="0" presStyleCnt="3"/>
      <dgm:spPr/>
      <dgm:t>
        <a:bodyPr/>
        <a:lstStyle/>
        <a:p>
          <a:endParaRPr lang="mk-MK"/>
        </a:p>
      </dgm:t>
    </dgm:pt>
    <dgm:pt modelId="{916648A7-B595-4EA4-8F4E-72F81200DBBB}" type="pres">
      <dgm:prSet presAssocID="{97B5C50A-266C-4728-95A6-B98434F7DB68}" presName="gear1dstNode" presStyleLbl="node1" presStyleIdx="0" presStyleCnt="3"/>
      <dgm:spPr/>
      <dgm:t>
        <a:bodyPr/>
        <a:lstStyle/>
        <a:p>
          <a:endParaRPr lang="mk-MK"/>
        </a:p>
      </dgm:t>
    </dgm:pt>
    <dgm:pt modelId="{1C9A5A47-5FF3-4063-88E7-CD6D98F97A2C}" type="pres">
      <dgm:prSet presAssocID="{34A0A0E9-639B-4A94-AC42-1AC067A2DF46}" presName="gear2" presStyleLbl="node1" presStyleIdx="1" presStyleCnt="3">
        <dgm:presLayoutVars>
          <dgm:chMax val="1"/>
          <dgm:bulletEnabled val="1"/>
        </dgm:presLayoutVars>
      </dgm:prSet>
      <dgm:spPr/>
      <dgm:t>
        <a:bodyPr/>
        <a:lstStyle/>
        <a:p>
          <a:endParaRPr lang="mk-MK"/>
        </a:p>
      </dgm:t>
    </dgm:pt>
    <dgm:pt modelId="{77C86F84-E45D-4369-8EAB-D34FBA4B6D87}" type="pres">
      <dgm:prSet presAssocID="{34A0A0E9-639B-4A94-AC42-1AC067A2DF46}" presName="gear2srcNode" presStyleLbl="node1" presStyleIdx="1" presStyleCnt="3"/>
      <dgm:spPr/>
      <dgm:t>
        <a:bodyPr/>
        <a:lstStyle/>
        <a:p>
          <a:endParaRPr lang="mk-MK"/>
        </a:p>
      </dgm:t>
    </dgm:pt>
    <dgm:pt modelId="{4C753714-D9FA-4E47-B8EB-F6098A517182}" type="pres">
      <dgm:prSet presAssocID="{34A0A0E9-639B-4A94-AC42-1AC067A2DF46}" presName="gear2dstNode" presStyleLbl="node1" presStyleIdx="1" presStyleCnt="3"/>
      <dgm:spPr/>
      <dgm:t>
        <a:bodyPr/>
        <a:lstStyle/>
        <a:p>
          <a:endParaRPr lang="mk-MK"/>
        </a:p>
      </dgm:t>
    </dgm:pt>
    <dgm:pt modelId="{2076490C-8857-40DA-8223-A09A9C5412FF}" type="pres">
      <dgm:prSet presAssocID="{BBC33F43-BE32-4793-9D12-513EDDBF62DA}" presName="gear3" presStyleLbl="node1" presStyleIdx="2" presStyleCnt="3"/>
      <dgm:spPr/>
      <dgm:t>
        <a:bodyPr/>
        <a:lstStyle/>
        <a:p>
          <a:endParaRPr lang="mk-MK"/>
        </a:p>
      </dgm:t>
    </dgm:pt>
    <dgm:pt modelId="{DC984F7A-ECFC-424F-91E1-CC20C766BBB2}" type="pres">
      <dgm:prSet presAssocID="{BBC33F43-BE32-4793-9D12-513EDDBF62DA}" presName="gear3tx" presStyleLbl="node1" presStyleIdx="2" presStyleCnt="3">
        <dgm:presLayoutVars>
          <dgm:chMax val="1"/>
          <dgm:bulletEnabled val="1"/>
        </dgm:presLayoutVars>
      </dgm:prSet>
      <dgm:spPr/>
      <dgm:t>
        <a:bodyPr/>
        <a:lstStyle/>
        <a:p>
          <a:endParaRPr lang="mk-MK"/>
        </a:p>
      </dgm:t>
    </dgm:pt>
    <dgm:pt modelId="{6E896266-6D6E-464B-8891-BA57C91F73B5}" type="pres">
      <dgm:prSet presAssocID="{BBC33F43-BE32-4793-9D12-513EDDBF62DA}" presName="gear3srcNode" presStyleLbl="node1" presStyleIdx="2" presStyleCnt="3"/>
      <dgm:spPr/>
      <dgm:t>
        <a:bodyPr/>
        <a:lstStyle/>
        <a:p>
          <a:endParaRPr lang="mk-MK"/>
        </a:p>
      </dgm:t>
    </dgm:pt>
    <dgm:pt modelId="{09CA37AF-1FDC-432E-8C6D-CC2A2C52F023}" type="pres">
      <dgm:prSet presAssocID="{BBC33F43-BE32-4793-9D12-513EDDBF62DA}" presName="gear3dstNode" presStyleLbl="node1" presStyleIdx="2" presStyleCnt="3"/>
      <dgm:spPr/>
      <dgm:t>
        <a:bodyPr/>
        <a:lstStyle/>
        <a:p>
          <a:endParaRPr lang="mk-MK"/>
        </a:p>
      </dgm:t>
    </dgm:pt>
    <dgm:pt modelId="{242BFC20-3AAA-4C55-AA2D-511230189176}" type="pres">
      <dgm:prSet presAssocID="{68C3FE0E-FAAC-4635-96EE-A68DE40934BF}" presName="connector1" presStyleLbl="sibTrans2D1" presStyleIdx="0" presStyleCnt="3"/>
      <dgm:spPr/>
      <dgm:t>
        <a:bodyPr/>
        <a:lstStyle/>
        <a:p>
          <a:endParaRPr lang="mk-MK"/>
        </a:p>
      </dgm:t>
    </dgm:pt>
    <dgm:pt modelId="{3B970451-1A43-4692-859C-4EF0C901C888}" type="pres">
      <dgm:prSet presAssocID="{71E47B6B-BF1B-424B-AB21-B77DA5FC7824}" presName="connector2" presStyleLbl="sibTrans2D1" presStyleIdx="1" presStyleCnt="3"/>
      <dgm:spPr/>
      <dgm:t>
        <a:bodyPr/>
        <a:lstStyle/>
        <a:p>
          <a:endParaRPr lang="mk-MK"/>
        </a:p>
      </dgm:t>
    </dgm:pt>
    <dgm:pt modelId="{350BB923-37F8-4BFE-B3E8-0504537FD920}" type="pres">
      <dgm:prSet presAssocID="{D7596ECC-A2AE-499D-A72D-AAA2EA0B46B9}" presName="connector3" presStyleLbl="sibTrans2D1" presStyleIdx="2" presStyleCnt="3"/>
      <dgm:spPr/>
      <dgm:t>
        <a:bodyPr/>
        <a:lstStyle/>
        <a:p>
          <a:endParaRPr lang="mk-MK"/>
        </a:p>
      </dgm:t>
    </dgm:pt>
  </dgm:ptLst>
  <dgm:cxnLst>
    <dgm:cxn modelId="{3FC519F3-63F6-4F9F-9FF4-EF0E073549F6}" type="presOf" srcId="{BBC33F43-BE32-4793-9D12-513EDDBF62DA}" destId="{09CA37AF-1FDC-432E-8C6D-CC2A2C52F023}" srcOrd="3" destOrd="0" presId="urn:microsoft.com/office/officeart/2005/8/layout/gear1"/>
    <dgm:cxn modelId="{48768E0B-B93D-4D95-9609-8F05F6ED5CA7}" type="presOf" srcId="{97B5C50A-266C-4728-95A6-B98434F7DB68}" destId="{384F8E01-EACC-46A7-8423-EEFB7E7E8E14}" srcOrd="0" destOrd="0" presId="urn:microsoft.com/office/officeart/2005/8/layout/gear1"/>
    <dgm:cxn modelId="{8A22E2B7-54E6-41E0-8EB9-BD34224478FF}" type="presOf" srcId="{97B5C50A-266C-4728-95A6-B98434F7DB68}" destId="{A197CB4E-E227-4D5A-BAD8-22E792A19DB4}" srcOrd="1" destOrd="0" presId="urn:microsoft.com/office/officeart/2005/8/layout/gear1"/>
    <dgm:cxn modelId="{9F48209C-4FB1-4CFF-86E2-C397CF837A62}" type="presOf" srcId="{34A0A0E9-639B-4A94-AC42-1AC067A2DF46}" destId="{4C753714-D9FA-4E47-B8EB-F6098A517182}" srcOrd="2" destOrd="0" presId="urn:microsoft.com/office/officeart/2005/8/layout/gear1"/>
    <dgm:cxn modelId="{D4D8571C-8FA8-4A14-9239-0E611B7E2EED}" type="presOf" srcId="{97B5C50A-266C-4728-95A6-B98434F7DB68}" destId="{916648A7-B595-4EA4-8F4E-72F81200DBBB}" srcOrd="2" destOrd="0" presId="urn:microsoft.com/office/officeart/2005/8/layout/gear1"/>
    <dgm:cxn modelId="{775083DA-FA51-4D9D-9421-9B2B41D659B7}" type="presOf" srcId="{34A0A0E9-639B-4A94-AC42-1AC067A2DF46}" destId="{1C9A5A47-5FF3-4063-88E7-CD6D98F97A2C}" srcOrd="0" destOrd="0" presId="urn:microsoft.com/office/officeart/2005/8/layout/gear1"/>
    <dgm:cxn modelId="{9EE605F2-5FE3-4CBC-AB1F-3041C5484992}" type="presOf" srcId="{34A0A0E9-639B-4A94-AC42-1AC067A2DF46}" destId="{77C86F84-E45D-4369-8EAB-D34FBA4B6D87}" srcOrd="1" destOrd="0" presId="urn:microsoft.com/office/officeart/2005/8/layout/gear1"/>
    <dgm:cxn modelId="{50A4B747-3A38-4A05-AF5B-379A430FD922}" type="presOf" srcId="{71E47B6B-BF1B-424B-AB21-B77DA5FC7824}" destId="{3B970451-1A43-4692-859C-4EF0C901C888}" srcOrd="0" destOrd="0" presId="urn:microsoft.com/office/officeart/2005/8/layout/gear1"/>
    <dgm:cxn modelId="{A054928D-2F4C-4404-BE31-82687A54EBC5}" srcId="{DA3E7850-6B02-4BD0-87BF-FB9C96972B70}" destId="{BBC33F43-BE32-4793-9D12-513EDDBF62DA}" srcOrd="2" destOrd="0" parTransId="{506CF68E-D542-44F7-9869-0FBF4F0655B2}" sibTransId="{D7596ECC-A2AE-499D-A72D-AAA2EA0B46B9}"/>
    <dgm:cxn modelId="{99D9A7F1-08D1-455B-87E3-1C529D8ECDFA}" type="presOf" srcId="{BBC33F43-BE32-4793-9D12-513EDDBF62DA}" destId="{6E896266-6D6E-464B-8891-BA57C91F73B5}" srcOrd="2" destOrd="0" presId="urn:microsoft.com/office/officeart/2005/8/layout/gear1"/>
    <dgm:cxn modelId="{069CE5FB-0D0D-4B2D-A664-5694EB3E1360}" type="presOf" srcId="{D7596ECC-A2AE-499D-A72D-AAA2EA0B46B9}" destId="{350BB923-37F8-4BFE-B3E8-0504537FD920}" srcOrd="0" destOrd="0" presId="urn:microsoft.com/office/officeart/2005/8/layout/gear1"/>
    <dgm:cxn modelId="{3E540A4E-9F39-4669-BF8D-C6C761ADB8AE}" type="presOf" srcId="{DA3E7850-6B02-4BD0-87BF-FB9C96972B70}" destId="{B784D708-CB1E-4373-81E7-04AAE78EE8C7}" srcOrd="0" destOrd="0" presId="urn:microsoft.com/office/officeart/2005/8/layout/gear1"/>
    <dgm:cxn modelId="{4D81E2EC-550D-4AD8-B27A-BE242DA188E0}" type="presOf" srcId="{BBC33F43-BE32-4793-9D12-513EDDBF62DA}" destId="{DC984F7A-ECFC-424F-91E1-CC20C766BBB2}" srcOrd="1" destOrd="0" presId="urn:microsoft.com/office/officeart/2005/8/layout/gear1"/>
    <dgm:cxn modelId="{8C04F29B-AF9D-4F5E-992B-C7D0BA8955D7}" type="presOf" srcId="{BBC33F43-BE32-4793-9D12-513EDDBF62DA}" destId="{2076490C-8857-40DA-8223-A09A9C5412FF}" srcOrd="0" destOrd="0" presId="urn:microsoft.com/office/officeart/2005/8/layout/gear1"/>
    <dgm:cxn modelId="{C6045AE9-00CD-4593-8546-76AA432BB537}" type="presOf" srcId="{68C3FE0E-FAAC-4635-96EE-A68DE40934BF}" destId="{242BFC20-3AAA-4C55-AA2D-511230189176}" srcOrd="0" destOrd="0" presId="urn:microsoft.com/office/officeart/2005/8/layout/gear1"/>
    <dgm:cxn modelId="{D7902837-8118-4958-A594-1DBAC752CF5E}" srcId="{DA3E7850-6B02-4BD0-87BF-FB9C96972B70}" destId="{34A0A0E9-639B-4A94-AC42-1AC067A2DF46}" srcOrd="1" destOrd="0" parTransId="{2BDFA759-053C-41B8-89DC-B47037B99E19}" sibTransId="{71E47B6B-BF1B-424B-AB21-B77DA5FC7824}"/>
    <dgm:cxn modelId="{9AFBF066-7B77-48AC-B685-8BD6FB64C41E}" srcId="{DA3E7850-6B02-4BD0-87BF-FB9C96972B70}" destId="{97B5C50A-266C-4728-95A6-B98434F7DB68}" srcOrd="0" destOrd="0" parTransId="{0AF8004F-98FC-42A2-84CC-E46AF59C692A}" sibTransId="{68C3FE0E-FAAC-4635-96EE-A68DE40934BF}"/>
    <dgm:cxn modelId="{6819B024-E032-46D7-97E8-BEC33FA45DD8}" type="presParOf" srcId="{B784D708-CB1E-4373-81E7-04AAE78EE8C7}" destId="{384F8E01-EACC-46A7-8423-EEFB7E7E8E14}" srcOrd="0" destOrd="0" presId="urn:microsoft.com/office/officeart/2005/8/layout/gear1"/>
    <dgm:cxn modelId="{EAEB13FA-5BC7-4D0C-9F22-E39C93C41B61}" type="presParOf" srcId="{B784D708-CB1E-4373-81E7-04AAE78EE8C7}" destId="{A197CB4E-E227-4D5A-BAD8-22E792A19DB4}" srcOrd="1" destOrd="0" presId="urn:microsoft.com/office/officeart/2005/8/layout/gear1"/>
    <dgm:cxn modelId="{E827A90B-8F2E-45F2-A382-CD353DE9F2EE}" type="presParOf" srcId="{B784D708-CB1E-4373-81E7-04AAE78EE8C7}" destId="{916648A7-B595-4EA4-8F4E-72F81200DBBB}" srcOrd="2" destOrd="0" presId="urn:microsoft.com/office/officeart/2005/8/layout/gear1"/>
    <dgm:cxn modelId="{0CDE122B-0292-4109-8E6E-6C5B06DED2EA}" type="presParOf" srcId="{B784D708-CB1E-4373-81E7-04AAE78EE8C7}" destId="{1C9A5A47-5FF3-4063-88E7-CD6D98F97A2C}" srcOrd="3" destOrd="0" presId="urn:microsoft.com/office/officeart/2005/8/layout/gear1"/>
    <dgm:cxn modelId="{254937A5-67D1-4EFA-99D0-2F86523E46C0}" type="presParOf" srcId="{B784D708-CB1E-4373-81E7-04AAE78EE8C7}" destId="{77C86F84-E45D-4369-8EAB-D34FBA4B6D87}" srcOrd="4" destOrd="0" presId="urn:microsoft.com/office/officeart/2005/8/layout/gear1"/>
    <dgm:cxn modelId="{9BD390FA-5727-4EC2-BF83-09090030C6EA}" type="presParOf" srcId="{B784D708-CB1E-4373-81E7-04AAE78EE8C7}" destId="{4C753714-D9FA-4E47-B8EB-F6098A517182}" srcOrd="5" destOrd="0" presId="urn:microsoft.com/office/officeart/2005/8/layout/gear1"/>
    <dgm:cxn modelId="{2FCE290D-C54E-44B8-8316-DDE0F138CDBE}" type="presParOf" srcId="{B784D708-CB1E-4373-81E7-04AAE78EE8C7}" destId="{2076490C-8857-40DA-8223-A09A9C5412FF}" srcOrd="6" destOrd="0" presId="urn:microsoft.com/office/officeart/2005/8/layout/gear1"/>
    <dgm:cxn modelId="{9D120216-6244-4719-9C58-35F9C6912460}" type="presParOf" srcId="{B784D708-CB1E-4373-81E7-04AAE78EE8C7}" destId="{DC984F7A-ECFC-424F-91E1-CC20C766BBB2}" srcOrd="7" destOrd="0" presId="urn:microsoft.com/office/officeart/2005/8/layout/gear1"/>
    <dgm:cxn modelId="{45744518-12DB-4B28-A0BF-730F83BE351C}" type="presParOf" srcId="{B784D708-CB1E-4373-81E7-04AAE78EE8C7}" destId="{6E896266-6D6E-464B-8891-BA57C91F73B5}" srcOrd="8" destOrd="0" presId="urn:microsoft.com/office/officeart/2005/8/layout/gear1"/>
    <dgm:cxn modelId="{6649BC09-E422-4A38-8E54-1F9AB3A568D9}" type="presParOf" srcId="{B784D708-CB1E-4373-81E7-04AAE78EE8C7}" destId="{09CA37AF-1FDC-432E-8C6D-CC2A2C52F023}" srcOrd="9" destOrd="0" presId="urn:microsoft.com/office/officeart/2005/8/layout/gear1"/>
    <dgm:cxn modelId="{6D3FFBB0-D024-4F7E-8BAB-00D0F7581C68}" type="presParOf" srcId="{B784D708-CB1E-4373-81E7-04AAE78EE8C7}" destId="{242BFC20-3AAA-4C55-AA2D-511230189176}" srcOrd="10" destOrd="0" presId="urn:microsoft.com/office/officeart/2005/8/layout/gear1"/>
    <dgm:cxn modelId="{711A330C-CE65-4F11-9F06-FE1EBC197935}" type="presParOf" srcId="{B784D708-CB1E-4373-81E7-04AAE78EE8C7}" destId="{3B970451-1A43-4692-859C-4EF0C901C888}" srcOrd="11" destOrd="0" presId="urn:microsoft.com/office/officeart/2005/8/layout/gear1"/>
    <dgm:cxn modelId="{D672F861-8010-46D8-9DB2-30573FCC8F19}" type="presParOf" srcId="{B784D708-CB1E-4373-81E7-04AAE78EE8C7}" destId="{350BB923-37F8-4BFE-B3E8-0504537FD92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467A8-AF3D-4B00-A0B3-B8933F951D19}" type="doc">
      <dgm:prSet loTypeId="urn:microsoft.com/office/officeart/2011/layout/HexagonRadial#3" loCatId="cycle" qsTypeId="urn:microsoft.com/office/officeart/2005/8/quickstyle/simple1" qsCatId="simple" csTypeId="urn:microsoft.com/office/officeart/2005/8/colors/accent1_2" csCatId="accent1" phldr="1"/>
      <dgm:spPr/>
      <dgm:t>
        <a:bodyPr/>
        <a:lstStyle/>
        <a:p>
          <a:endParaRPr lang="en-US"/>
        </a:p>
      </dgm:t>
    </dgm:pt>
    <dgm:pt modelId="{7D3594BD-F6B6-46B0-88C6-878C984389A5}">
      <dgm:prSet phldrT="[Text]" custT="1"/>
      <dgm:spPr>
        <a:xfrm>
          <a:off x="3380530" y="1912143"/>
          <a:ext cx="2430416" cy="2102409"/>
        </a:xfrm>
        <a:prstGeom prst="hexagon">
          <a:avLst>
            <a:gd name="adj" fmla="val 28570"/>
            <a:gd name="vf" fmla="val 115470"/>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r>
            <a:rPr lang="mk-MK" sz="3000" b="1" dirty="0">
              <a:solidFill>
                <a:sysClr val="window" lastClr="FFFFFF"/>
              </a:solidFill>
              <a:latin typeface="Calibri" panose="020F0502020204030204"/>
              <a:ea typeface="+mn-ea"/>
              <a:cs typeface="+mn-cs"/>
            </a:rPr>
            <a:t>Деловен </a:t>
          </a:r>
          <a:r>
            <a:rPr lang="mk-MK" sz="3000" b="1" dirty="0" err="1">
              <a:solidFill>
                <a:sysClr val="window" lastClr="FFFFFF"/>
              </a:solidFill>
              <a:latin typeface="Calibri" panose="020F0502020204030204"/>
              <a:ea typeface="+mn-ea"/>
              <a:cs typeface="+mn-cs"/>
            </a:rPr>
            <a:t>еко-систем</a:t>
          </a:r>
          <a:endParaRPr lang="en-US" sz="3000" b="1" dirty="0">
            <a:solidFill>
              <a:sysClr val="window" lastClr="FFFFFF"/>
            </a:solidFill>
            <a:latin typeface="Calibri" panose="020F0502020204030204"/>
            <a:ea typeface="+mn-ea"/>
            <a:cs typeface="+mn-cs"/>
          </a:endParaRPr>
        </a:p>
      </dgm:t>
    </dgm:pt>
    <dgm:pt modelId="{94636186-F4F3-477C-98AD-B3EDF9BD517A}" type="parTrans" cxnId="{79623846-1491-4DB8-9775-4BF961E1F625}">
      <dgm:prSet/>
      <dgm:spPr/>
      <dgm:t>
        <a:bodyPr/>
        <a:lstStyle/>
        <a:p>
          <a:endParaRPr lang="en-US" sz="2000"/>
        </a:p>
      </dgm:t>
    </dgm:pt>
    <dgm:pt modelId="{5A64DC51-C279-4BC9-9DC1-B26CD77B1B8C}" type="sibTrans" cxnId="{79623846-1491-4DB8-9775-4BF961E1F625}">
      <dgm:prSet/>
      <dgm:spPr/>
      <dgm:t>
        <a:bodyPr/>
        <a:lstStyle/>
        <a:p>
          <a:endParaRPr lang="en-US" sz="2000"/>
        </a:p>
      </dgm:t>
    </dgm:pt>
    <dgm:pt modelId="{575A1A2D-5FE3-44B7-A4A5-9F02B0F95EC5}">
      <dgm:prSet phldrT="[Text]" custT="1"/>
      <dgm:spPr>
        <a:xfrm>
          <a:off x="3529897" y="0"/>
          <a:ext cx="2140729"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800">
              <a:solidFill>
                <a:sysClr val="window" lastClr="FFFFFF"/>
              </a:solidFill>
              <a:latin typeface="Calibri" panose="020F0502020204030204"/>
              <a:ea typeface="+mn-ea"/>
              <a:cs typeface="+mn-cs"/>
            </a:rPr>
            <a:t>Правни лица</a:t>
          </a:r>
          <a:endParaRPr lang="en-US" sz="2800">
            <a:solidFill>
              <a:sysClr val="window" lastClr="FFFFFF"/>
            </a:solidFill>
            <a:latin typeface="Calibri" panose="020F0502020204030204"/>
            <a:ea typeface="+mn-ea"/>
            <a:cs typeface="+mn-cs"/>
          </a:endParaRPr>
        </a:p>
      </dgm:t>
    </dgm:pt>
    <dgm:pt modelId="{F974EC7F-6558-4687-809D-20E83FD884EA}" type="parTrans" cxnId="{D3F578DE-BC17-41DB-B279-CBCC492C80A6}">
      <dgm:prSet/>
      <dgm:spPr/>
      <dgm:t>
        <a:bodyPr/>
        <a:lstStyle/>
        <a:p>
          <a:endParaRPr lang="en-US" sz="2000"/>
        </a:p>
      </dgm:t>
    </dgm:pt>
    <dgm:pt modelId="{30BD9731-5B6C-4DAF-9118-D11BCECA2554}" type="sibTrans" cxnId="{D3F578DE-BC17-41DB-B279-CBCC492C80A6}">
      <dgm:prSet/>
      <dgm:spPr/>
      <dgm:t>
        <a:bodyPr/>
        <a:lstStyle/>
        <a:p>
          <a:endParaRPr lang="en-US" sz="2000"/>
        </a:p>
      </dgm:t>
    </dgm:pt>
    <dgm:pt modelId="{816928F1-B6EE-413D-A324-95344EF05A3A}">
      <dgm:prSet phldrT="[Text]" custT="1"/>
      <dgm:spPr>
        <a:xfrm>
          <a:off x="5350431" y="1059799"/>
          <a:ext cx="2152918"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000">
              <a:solidFill>
                <a:sysClr val="window" lastClr="FFFFFF"/>
              </a:solidFill>
              <a:latin typeface="Calibri" panose="020F0502020204030204"/>
              <a:ea typeface="+mn-ea"/>
              <a:cs typeface="+mn-cs"/>
            </a:rPr>
            <a:t>ЦРРМ, УЈП, ПИОМ итн.</a:t>
          </a:r>
          <a:endParaRPr lang="en-US" sz="2000">
            <a:solidFill>
              <a:sysClr val="window" lastClr="FFFFFF"/>
            </a:solidFill>
            <a:latin typeface="Calibri" panose="020F0502020204030204"/>
            <a:ea typeface="+mn-ea"/>
            <a:cs typeface="+mn-cs"/>
          </a:endParaRPr>
        </a:p>
      </dgm:t>
    </dgm:pt>
    <dgm:pt modelId="{20C9C124-9F10-4271-8FFC-2D01A13820A2}" type="parTrans" cxnId="{1EF99E91-ECB6-492F-86FD-47572F0ABCFA}">
      <dgm:prSet/>
      <dgm:spPr/>
      <dgm:t>
        <a:bodyPr/>
        <a:lstStyle/>
        <a:p>
          <a:endParaRPr lang="en-US" sz="2000"/>
        </a:p>
      </dgm:t>
    </dgm:pt>
    <dgm:pt modelId="{57360B9E-9185-485F-8AA2-9181F6920CAE}" type="sibTrans" cxnId="{1EF99E91-ECB6-492F-86FD-47572F0ABCFA}">
      <dgm:prSet/>
      <dgm:spPr/>
      <dgm:t>
        <a:bodyPr/>
        <a:lstStyle/>
        <a:p>
          <a:endParaRPr lang="en-US" sz="2000"/>
        </a:p>
      </dgm:t>
    </dgm:pt>
    <dgm:pt modelId="{F63AE76F-CBE5-4898-930A-AC40FA27484C}">
      <dgm:prSet phldrT="[Text]" custT="1"/>
      <dgm:spPr>
        <a:xfrm>
          <a:off x="3428967" y="4204225"/>
          <a:ext cx="2342588"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000">
              <a:solidFill>
                <a:sysClr val="window" lastClr="FFFFFF"/>
              </a:solidFill>
              <a:latin typeface="Calibri" panose="020F0502020204030204"/>
              <a:ea typeface="+mn-ea"/>
              <a:cs typeface="+mn-cs"/>
            </a:rPr>
            <a:t>Други институции (царина, даватели на лиценци итн.)</a:t>
          </a:r>
          <a:endParaRPr lang="en-US" sz="2000">
            <a:solidFill>
              <a:sysClr val="window" lastClr="FFFFFF"/>
            </a:solidFill>
            <a:latin typeface="Calibri" panose="020F0502020204030204"/>
            <a:ea typeface="+mn-ea"/>
            <a:cs typeface="+mn-cs"/>
          </a:endParaRPr>
        </a:p>
      </dgm:t>
    </dgm:pt>
    <dgm:pt modelId="{59412857-C17E-44E4-AD51-C6E723685588}" type="parTrans" cxnId="{F6DAEF3E-ACBA-4B15-B41E-D5DFC4491805}">
      <dgm:prSet/>
      <dgm:spPr/>
      <dgm:t>
        <a:bodyPr/>
        <a:lstStyle/>
        <a:p>
          <a:endParaRPr lang="en-US" sz="2000"/>
        </a:p>
      </dgm:t>
    </dgm:pt>
    <dgm:pt modelId="{E18558AA-E726-4747-99FA-CF60C0C43D94}" type="sibTrans" cxnId="{F6DAEF3E-ACBA-4B15-B41E-D5DFC4491805}">
      <dgm:prSet/>
      <dgm:spPr/>
      <dgm:t>
        <a:bodyPr/>
        <a:lstStyle/>
        <a:p>
          <a:endParaRPr lang="en-US" sz="2000"/>
        </a:p>
      </dgm:t>
    </dgm:pt>
    <dgm:pt modelId="{5BFE0BE3-A08E-46F3-8346-054DB44BE23A}">
      <dgm:prSet phldrT="[Text]" custT="1"/>
      <dgm:spPr>
        <a:xfrm>
          <a:off x="1654625" y="3144426"/>
          <a:ext cx="2221054"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000">
              <a:solidFill>
                <a:sysClr val="window" lastClr="FFFFFF"/>
              </a:solidFill>
              <a:latin typeface="Calibri" panose="020F0502020204030204"/>
              <a:ea typeface="+mn-ea"/>
              <a:cs typeface="+mn-cs"/>
            </a:rPr>
            <a:t>Тела за подршка на (домашни и странски) инвестиции</a:t>
          </a:r>
          <a:endParaRPr lang="en-US" sz="2000">
            <a:solidFill>
              <a:sysClr val="window" lastClr="FFFFFF"/>
            </a:solidFill>
            <a:latin typeface="Calibri" panose="020F0502020204030204"/>
            <a:ea typeface="+mn-ea"/>
            <a:cs typeface="+mn-cs"/>
          </a:endParaRPr>
        </a:p>
      </dgm:t>
    </dgm:pt>
    <dgm:pt modelId="{418C30DA-2E4F-4D1F-9B9E-01ACF5111DF5}" type="parTrans" cxnId="{1AA9FADE-54C3-435D-807D-55EA03897A42}">
      <dgm:prSet/>
      <dgm:spPr/>
      <dgm:t>
        <a:bodyPr/>
        <a:lstStyle/>
        <a:p>
          <a:endParaRPr lang="en-US" sz="2000"/>
        </a:p>
      </dgm:t>
    </dgm:pt>
    <dgm:pt modelId="{529ACA38-38E4-436E-8FC5-8F81E605EDB2}" type="sibTrans" cxnId="{1AA9FADE-54C3-435D-807D-55EA03897A42}">
      <dgm:prSet/>
      <dgm:spPr/>
      <dgm:t>
        <a:bodyPr/>
        <a:lstStyle/>
        <a:p>
          <a:endParaRPr lang="en-US" sz="2000"/>
        </a:p>
      </dgm:t>
    </dgm:pt>
    <dgm:pt modelId="{CAA17BEB-010B-4A24-902D-5B3EFB8888B2}">
      <dgm:prSet phldrT="[Text]" custT="1"/>
      <dgm:spPr>
        <a:xfrm>
          <a:off x="1646549" y="1057428"/>
          <a:ext cx="2237207"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000">
              <a:solidFill>
                <a:sysClr val="window" lastClr="FFFFFF"/>
              </a:solidFill>
              <a:latin typeface="Calibri" panose="020F0502020204030204"/>
              <a:ea typeface="+mn-ea"/>
              <a:cs typeface="+mn-cs"/>
            </a:rPr>
            <a:t>Влада и други законоавци</a:t>
          </a:r>
          <a:endParaRPr lang="en-US" sz="2000">
            <a:solidFill>
              <a:sysClr val="window" lastClr="FFFFFF"/>
            </a:solidFill>
            <a:latin typeface="Calibri" panose="020F0502020204030204"/>
            <a:ea typeface="+mn-ea"/>
            <a:cs typeface="+mn-cs"/>
          </a:endParaRPr>
        </a:p>
      </dgm:t>
    </dgm:pt>
    <dgm:pt modelId="{84835D11-44DC-49E4-A311-ACAA33C2F337}" type="parTrans" cxnId="{EC86D8E1-A853-4DA2-8C75-12E815C9F282}">
      <dgm:prSet/>
      <dgm:spPr/>
      <dgm:t>
        <a:bodyPr/>
        <a:lstStyle/>
        <a:p>
          <a:endParaRPr lang="en-US" sz="2000"/>
        </a:p>
      </dgm:t>
    </dgm:pt>
    <dgm:pt modelId="{74EA7FC0-E703-4828-BC62-C6C52C296A61}" type="sibTrans" cxnId="{EC86D8E1-A853-4DA2-8C75-12E815C9F282}">
      <dgm:prSet/>
      <dgm:spPr/>
      <dgm:t>
        <a:bodyPr/>
        <a:lstStyle/>
        <a:p>
          <a:endParaRPr lang="en-US" sz="2000"/>
        </a:p>
      </dgm:t>
    </dgm:pt>
    <dgm:pt modelId="{19B57555-7D25-423A-86A9-B4E4769089D2}">
      <dgm:prSet phldrT="[Text]" custT="1"/>
      <dgm:spPr>
        <a:xfrm>
          <a:off x="5277963" y="3143240"/>
          <a:ext cx="2297855" cy="1723062"/>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mk-MK" sz="2000" dirty="0">
              <a:solidFill>
                <a:sysClr val="window" lastClr="FFFFFF"/>
              </a:solidFill>
              <a:latin typeface="Calibri" panose="020F0502020204030204"/>
              <a:ea typeface="+mn-ea"/>
              <a:cs typeface="+mn-cs"/>
            </a:rPr>
            <a:t>Банки и други обезбедувачи на  алатки и </a:t>
          </a:r>
          <a:r>
            <a:rPr lang="mk-MK" sz="2000" dirty="0" err="1">
              <a:solidFill>
                <a:sysClr val="window" lastClr="FFFFFF"/>
              </a:solidFill>
              <a:latin typeface="Calibri" panose="020F0502020204030204"/>
              <a:ea typeface="+mn-ea"/>
              <a:cs typeface="+mn-cs"/>
            </a:rPr>
            <a:t>инстру</a:t>
          </a:r>
          <a:r>
            <a:rPr lang="mk-MK" sz="2000" dirty="0">
              <a:solidFill>
                <a:sysClr val="window" lastClr="FFFFFF"/>
              </a:solidFill>
              <a:latin typeface="Calibri" panose="020F0502020204030204"/>
              <a:ea typeface="+mn-ea"/>
              <a:cs typeface="+mn-cs"/>
            </a:rPr>
            <a:t>-менти</a:t>
          </a:r>
          <a:endParaRPr lang="en-US" sz="2000" dirty="0">
            <a:solidFill>
              <a:sysClr val="window" lastClr="FFFFFF"/>
            </a:solidFill>
            <a:latin typeface="Calibri" panose="020F0502020204030204"/>
            <a:ea typeface="+mn-ea"/>
            <a:cs typeface="+mn-cs"/>
          </a:endParaRPr>
        </a:p>
      </dgm:t>
    </dgm:pt>
    <dgm:pt modelId="{9CC956B2-A9B4-4533-B281-B02BE61BC16D}" type="sibTrans" cxnId="{883DC7DC-8387-42E6-8B3B-1EAD73E5E39A}">
      <dgm:prSet/>
      <dgm:spPr/>
      <dgm:t>
        <a:bodyPr/>
        <a:lstStyle/>
        <a:p>
          <a:endParaRPr lang="en-US" sz="2000"/>
        </a:p>
      </dgm:t>
    </dgm:pt>
    <dgm:pt modelId="{73ACF03E-B912-4312-AB8F-EDF4A78D783F}" type="parTrans" cxnId="{883DC7DC-8387-42E6-8B3B-1EAD73E5E39A}">
      <dgm:prSet/>
      <dgm:spPr/>
      <dgm:t>
        <a:bodyPr/>
        <a:lstStyle/>
        <a:p>
          <a:endParaRPr lang="en-US" sz="2000"/>
        </a:p>
      </dgm:t>
    </dgm:pt>
    <dgm:pt modelId="{A3B952C0-B402-40E4-945B-A91503328D90}" type="pres">
      <dgm:prSet presAssocID="{832467A8-AF3D-4B00-A0B3-B8933F951D19}" presName="Name0" presStyleCnt="0">
        <dgm:presLayoutVars>
          <dgm:chMax val="1"/>
          <dgm:chPref val="1"/>
          <dgm:dir/>
          <dgm:animOne val="branch"/>
          <dgm:animLvl val="lvl"/>
        </dgm:presLayoutVars>
      </dgm:prSet>
      <dgm:spPr/>
      <dgm:t>
        <a:bodyPr/>
        <a:lstStyle/>
        <a:p>
          <a:endParaRPr lang="mk-MK"/>
        </a:p>
      </dgm:t>
    </dgm:pt>
    <dgm:pt modelId="{3821A240-B671-4776-A3F0-D5AAC3E44967}" type="pres">
      <dgm:prSet presAssocID="{7D3594BD-F6B6-46B0-88C6-878C984389A5}" presName="Parent" presStyleLbl="node0" presStyleIdx="0" presStyleCnt="1" custScaleY="107125">
        <dgm:presLayoutVars>
          <dgm:chMax val="6"/>
          <dgm:chPref val="6"/>
        </dgm:presLayoutVars>
      </dgm:prSet>
      <dgm:spPr/>
      <dgm:t>
        <a:bodyPr/>
        <a:lstStyle/>
        <a:p>
          <a:endParaRPr lang="mk-MK"/>
        </a:p>
      </dgm:t>
    </dgm:pt>
    <dgm:pt modelId="{D2726C7A-DCB1-42C3-BAE1-9C9E224E997A}" type="pres">
      <dgm:prSet presAssocID="{575A1A2D-5FE3-44B7-A4A5-9F02B0F95EC5}" presName="Accent1" presStyleCnt="0"/>
      <dgm:spPr/>
    </dgm:pt>
    <dgm:pt modelId="{8F0CE127-603E-4F6F-AAAB-0BDBCEBE7EA6}" type="pres">
      <dgm:prSet presAssocID="{575A1A2D-5FE3-44B7-A4A5-9F02B0F95EC5}" presName="Accent" presStyleLbl="bgShp" presStyleIdx="0" presStyleCnt="6"/>
      <dgm:spPr/>
    </dgm:pt>
    <dgm:pt modelId="{499C9535-124A-48D0-8FFD-51FF6742F96C}" type="pres">
      <dgm:prSet presAssocID="{575A1A2D-5FE3-44B7-A4A5-9F02B0F95EC5}" presName="Child1" presStyleLbl="node1" presStyleIdx="0" presStyleCnt="6" custScaleX="107482">
        <dgm:presLayoutVars>
          <dgm:chMax val="0"/>
          <dgm:chPref val="0"/>
          <dgm:bulletEnabled val="1"/>
        </dgm:presLayoutVars>
      </dgm:prSet>
      <dgm:spPr/>
      <dgm:t>
        <a:bodyPr/>
        <a:lstStyle/>
        <a:p>
          <a:endParaRPr lang="mk-MK"/>
        </a:p>
      </dgm:t>
    </dgm:pt>
    <dgm:pt modelId="{61D81838-5EEC-468D-BDF7-46F1D989FA39}" type="pres">
      <dgm:prSet presAssocID="{816928F1-B6EE-413D-A324-95344EF05A3A}" presName="Accent2" presStyleCnt="0"/>
      <dgm:spPr/>
    </dgm:pt>
    <dgm:pt modelId="{02C59595-CDAD-4056-B9BD-215B9EC62FED}" type="pres">
      <dgm:prSet presAssocID="{816928F1-B6EE-413D-A324-95344EF05A3A}" presName="Accent" presStyleLbl="bgShp" presStyleIdx="1" presStyleCnt="6" custLinFactNeighborX="-75195" custLinFactNeighborY="-53705"/>
      <dgm:spPr>
        <a:xfrm>
          <a:off x="4212908" y="481955"/>
          <a:ext cx="916989" cy="790107"/>
        </a:xfrm>
        <a:prstGeom prst="hexagon">
          <a:avLst>
            <a:gd name="adj" fmla="val 28900"/>
            <a:gd name="vf" fmla="val 115470"/>
          </a:avLst>
        </a:prstGeom>
        <a:solidFill>
          <a:srgbClr val="5B9BD5">
            <a:tint val="40000"/>
            <a:hueOff val="0"/>
            <a:satOff val="0"/>
            <a:lumOff val="0"/>
            <a:alphaOff val="0"/>
          </a:srgbClr>
        </a:solidFill>
        <a:ln>
          <a:noFill/>
        </a:ln>
        <a:effectLst/>
      </dgm:spPr>
      <dgm:t>
        <a:bodyPr/>
        <a:lstStyle/>
        <a:p>
          <a:endParaRPr lang="mk-MK"/>
        </a:p>
      </dgm:t>
    </dgm:pt>
    <dgm:pt modelId="{E8EF008B-39DA-402E-87BE-0D56D58FEAE5}" type="pres">
      <dgm:prSet presAssocID="{816928F1-B6EE-413D-A324-95344EF05A3A}" presName="Child2" presStyleLbl="node1" presStyleIdx="1" presStyleCnt="6" custScaleX="108094">
        <dgm:presLayoutVars>
          <dgm:chMax val="0"/>
          <dgm:chPref val="0"/>
          <dgm:bulletEnabled val="1"/>
        </dgm:presLayoutVars>
      </dgm:prSet>
      <dgm:spPr/>
      <dgm:t>
        <a:bodyPr/>
        <a:lstStyle/>
        <a:p>
          <a:endParaRPr lang="mk-MK"/>
        </a:p>
      </dgm:t>
    </dgm:pt>
    <dgm:pt modelId="{99D66AA6-12C6-4CB0-9914-29947B8334EB}" type="pres">
      <dgm:prSet presAssocID="{19B57555-7D25-423A-86A9-B4E4769089D2}" presName="Accent3" presStyleCnt="0"/>
      <dgm:spPr/>
    </dgm:pt>
    <dgm:pt modelId="{424E599D-E4C5-4E71-A97D-FCCF8138CEC5}" type="pres">
      <dgm:prSet presAssocID="{19B57555-7D25-423A-86A9-B4E4769089D2}" presName="Accent" presStyleLbl="bgShp" presStyleIdx="2" presStyleCnt="6" custLinFactY="-696" custLinFactNeighborX="14461" custLinFactNeighborY="-100000"/>
      <dgm:spPr>
        <a:xfrm>
          <a:off x="6105242" y="1587755"/>
          <a:ext cx="916989" cy="790107"/>
        </a:xfrm>
        <a:prstGeom prst="hexagon">
          <a:avLst>
            <a:gd name="adj" fmla="val 28900"/>
            <a:gd name="vf" fmla="val 115470"/>
          </a:avLst>
        </a:prstGeom>
        <a:solidFill>
          <a:srgbClr val="5B9BD5">
            <a:tint val="40000"/>
            <a:hueOff val="0"/>
            <a:satOff val="0"/>
            <a:lumOff val="0"/>
            <a:alphaOff val="0"/>
          </a:srgbClr>
        </a:solidFill>
        <a:ln>
          <a:noFill/>
        </a:ln>
        <a:effectLst/>
      </dgm:spPr>
      <dgm:t>
        <a:bodyPr/>
        <a:lstStyle/>
        <a:p>
          <a:endParaRPr lang="mk-MK"/>
        </a:p>
      </dgm:t>
    </dgm:pt>
    <dgm:pt modelId="{315FDCFE-80EB-4797-B1CF-2B35A309CC48}" type="pres">
      <dgm:prSet presAssocID="{19B57555-7D25-423A-86A9-B4E4769089D2}" presName="Child3" presStyleLbl="node1" presStyleIdx="2" presStyleCnt="6" custScaleX="115371">
        <dgm:presLayoutVars>
          <dgm:chMax val="0"/>
          <dgm:chPref val="0"/>
          <dgm:bulletEnabled val="1"/>
        </dgm:presLayoutVars>
      </dgm:prSet>
      <dgm:spPr/>
      <dgm:t>
        <a:bodyPr/>
        <a:lstStyle/>
        <a:p>
          <a:endParaRPr lang="mk-MK"/>
        </a:p>
      </dgm:t>
    </dgm:pt>
    <dgm:pt modelId="{92E79910-879C-4EFF-9888-A4B1955A217E}" type="pres">
      <dgm:prSet presAssocID="{F63AE76F-CBE5-4898-930A-AC40FA27484C}" presName="Accent4" presStyleCnt="0"/>
      <dgm:spPr/>
    </dgm:pt>
    <dgm:pt modelId="{26480817-0927-46CB-B1E5-52685CA57EC6}" type="pres">
      <dgm:prSet presAssocID="{F63AE76F-CBE5-4898-930A-AC40FA27484C}" presName="Accent" presStyleLbl="bgShp" presStyleIdx="3" presStyleCnt="6" custLinFactX="12792" custLinFactNeighborX="100000" custLinFactNeighborY="-57061"/>
      <dgm:spPr>
        <a:xfrm>
          <a:off x="6263498" y="3599865"/>
          <a:ext cx="916989" cy="790107"/>
        </a:xfrm>
        <a:prstGeom prst="hexagon">
          <a:avLst>
            <a:gd name="adj" fmla="val 28900"/>
            <a:gd name="vf" fmla="val 115470"/>
          </a:avLst>
        </a:prstGeom>
        <a:solidFill>
          <a:srgbClr val="5B9BD5">
            <a:tint val="40000"/>
            <a:hueOff val="0"/>
            <a:satOff val="0"/>
            <a:lumOff val="0"/>
            <a:alphaOff val="0"/>
          </a:srgbClr>
        </a:solidFill>
        <a:ln>
          <a:noFill/>
        </a:ln>
        <a:effectLst/>
      </dgm:spPr>
      <dgm:t>
        <a:bodyPr/>
        <a:lstStyle/>
        <a:p>
          <a:endParaRPr lang="mk-MK"/>
        </a:p>
      </dgm:t>
    </dgm:pt>
    <dgm:pt modelId="{17DD7B6C-AA38-4C20-AF33-6D38D3B61E76}" type="pres">
      <dgm:prSet presAssocID="{F63AE76F-CBE5-4898-930A-AC40FA27484C}" presName="Child4" presStyleLbl="node1" presStyleIdx="3" presStyleCnt="6" custScaleX="117617">
        <dgm:presLayoutVars>
          <dgm:chMax val="0"/>
          <dgm:chPref val="0"/>
          <dgm:bulletEnabled val="1"/>
        </dgm:presLayoutVars>
      </dgm:prSet>
      <dgm:spPr/>
      <dgm:t>
        <a:bodyPr/>
        <a:lstStyle/>
        <a:p>
          <a:endParaRPr lang="mk-MK"/>
        </a:p>
      </dgm:t>
    </dgm:pt>
    <dgm:pt modelId="{5C72CEB4-29B1-447C-8FBA-8EA650328974}" type="pres">
      <dgm:prSet presAssocID="{5BFE0BE3-A08E-46F3-8346-054DB44BE23A}" presName="Accent5" presStyleCnt="0"/>
      <dgm:spPr/>
    </dgm:pt>
    <dgm:pt modelId="{80F21F82-1112-46A3-A02E-E3F2D903E5DA}" type="pres">
      <dgm:prSet presAssocID="{5BFE0BE3-A08E-46F3-8346-054DB44BE23A}" presName="Accent" presStyleLbl="bgShp" presStyleIdx="4" presStyleCnt="6" custLinFactNeighborX="75195" custLinFactNeighborY="40279"/>
      <dgm:spPr>
        <a:xfrm>
          <a:off x="4074583" y="4542032"/>
          <a:ext cx="916989" cy="790107"/>
        </a:xfrm>
        <a:prstGeom prst="hexagon">
          <a:avLst>
            <a:gd name="adj" fmla="val 28900"/>
            <a:gd name="vf" fmla="val 115470"/>
          </a:avLst>
        </a:prstGeom>
        <a:solidFill>
          <a:srgbClr val="5B9BD5">
            <a:tint val="40000"/>
            <a:hueOff val="0"/>
            <a:satOff val="0"/>
            <a:lumOff val="0"/>
            <a:alphaOff val="0"/>
          </a:srgbClr>
        </a:solidFill>
        <a:ln>
          <a:noFill/>
        </a:ln>
        <a:effectLst/>
      </dgm:spPr>
      <dgm:t>
        <a:bodyPr/>
        <a:lstStyle/>
        <a:p>
          <a:endParaRPr lang="mk-MK"/>
        </a:p>
      </dgm:t>
    </dgm:pt>
    <dgm:pt modelId="{3CED24C8-3DB1-4393-8D80-9E4FB80F9E16}" type="pres">
      <dgm:prSet presAssocID="{5BFE0BE3-A08E-46F3-8346-054DB44BE23A}" presName="Child5" presStyleLbl="node1" presStyleIdx="4" presStyleCnt="6" custScaleX="111515">
        <dgm:presLayoutVars>
          <dgm:chMax val="0"/>
          <dgm:chPref val="0"/>
          <dgm:bulletEnabled val="1"/>
        </dgm:presLayoutVars>
      </dgm:prSet>
      <dgm:spPr/>
      <dgm:t>
        <a:bodyPr/>
        <a:lstStyle/>
        <a:p>
          <a:endParaRPr lang="mk-MK"/>
        </a:p>
      </dgm:t>
    </dgm:pt>
    <dgm:pt modelId="{525135A7-727E-4543-9595-A26AEA15267A}" type="pres">
      <dgm:prSet presAssocID="{CAA17BEB-010B-4A24-902D-5B3EFB8888B2}" presName="Accent6" presStyleCnt="0"/>
      <dgm:spPr/>
    </dgm:pt>
    <dgm:pt modelId="{90004F3C-5792-4592-A863-E2942958FFAE}" type="pres">
      <dgm:prSet presAssocID="{CAA17BEB-010B-4A24-902D-5B3EFB8888B2}" presName="Accent" presStyleLbl="bgShp" presStyleIdx="5" presStyleCnt="6" custLinFactNeighborX="-4338" custLinFactNeighborY="92305"/>
      <dgm:spPr>
        <a:xfrm>
          <a:off x="2257551" y="3476606"/>
          <a:ext cx="916989" cy="790107"/>
        </a:xfrm>
        <a:prstGeom prst="hexagon">
          <a:avLst>
            <a:gd name="adj" fmla="val 28900"/>
            <a:gd name="vf" fmla="val 115470"/>
          </a:avLst>
        </a:prstGeom>
        <a:solidFill>
          <a:srgbClr val="5B9BD5">
            <a:tint val="40000"/>
            <a:hueOff val="0"/>
            <a:satOff val="0"/>
            <a:lumOff val="0"/>
            <a:alphaOff val="0"/>
          </a:srgbClr>
        </a:solidFill>
        <a:ln>
          <a:noFill/>
        </a:ln>
        <a:effectLst/>
      </dgm:spPr>
      <dgm:t>
        <a:bodyPr/>
        <a:lstStyle/>
        <a:p>
          <a:endParaRPr lang="mk-MK"/>
        </a:p>
      </dgm:t>
    </dgm:pt>
    <dgm:pt modelId="{E80E88CB-14F9-4EC6-9B50-D02F8D88FEE7}" type="pres">
      <dgm:prSet presAssocID="{CAA17BEB-010B-4A24-902D-5B3EFB8888B2}" presName="Child6" presStyleLbl="node1" presStyleIdx="5" presStyleCnt="6" custScaleX="112326">
        <dgm:presLayoutVars>
          <dgm:chMax val="0"/>
          <dgm:chPref val="0"/>
          <dgm:bulletEnabled val="1"/>
        </dgm:presLayoutVars>
      </dgm:prSet>
      <dgm:spPr/>
      <dgm:t>
        <a:bodyPr/>
        <a:lstStyle/>
        <a:p>
          <a:endParaRPr lang="mk-MK"/>
        </a:p>
      </dgm:t>
    </dgm:pt>
  </dgm:ptLst>
  <dgm:cxnLst>
    <dgm:cxn modelId="{2423FF68-2912-4CCF-942A-6B2E8C8FF3A1}" type="presOf" srcId="{832467A8-AF3D-4B00-A0B3-B8933F951D19}" destId="{A3B952C0-B402-40E4-945B-A91503328D90}" srcOrd="0" destOrd="0" presId="urn:microsoft.com/office/officeart/2011/layout/HexagonRadial#3"/>
    <dgm:cxn modelId="{D3F578DE-BC17-41DB-B279-CBCC492C80A6}" srcId="{7D3594BD-F6B6-46B0-88C6-878C984389A5}" destId="{575A1A2D-5FE3-44B7-A4A5-9F02B0F95EC5}" srcOrd="0" destOrd="0" parTransId="{F974EC7F-6558-4687-809D-20E83FD884EA}" sibTransId="{30BD9731-5B6C-4DAF-9118-D11BCECA2554}"/>
    <dgm:cxn modelId="{E807F458-BF9D-4751-AE7C-0D5B7D850A79}" type="presOf" srcId="{F63AE76F-CBE5-4898-930A-AC40FA27484C}" destId="{17DD7B6C-AA38-4C20-AF33-6D38D3B61E76}" srcOrd="0" destOrd="0" presId="urn:microsoft.com/office/officeart/2011/layout/HexagonRadial#3"/>
    <dgm:cxn modelId="{56CC1BC2-A4CE-4AC1-8A00-B18EB411A3F8}" type="presOf" srcId="{CAA17BEB-010B-4A24-902D-5B3EFB8888B2}" destId="{E80E88CB-14F9-4EC6-9B50-D02F8D88FEE7}" srcOrd="0" destOrd="0" presId="urn:microsoft.com/office/officeart/2011/layout/HexagonRadial#3"/>
    <dgm:cxn modelId="{883DC7DC-8387-42E6-8B3B-1EAD73E5E39A}" srcId="{7D3594BD-F6B6-46B0-88C6-878C984389A5}" destId="{19B57555-7D25-423A-86A9-B4E4769089D2}" srcOrd="2" destOrd="0" parTransId="{73ACF03E-B912-4312-AB8F-EDF4A78D783F}" sibTransId="{9CC956B2-A9B4-4533-B281-B02BE61BC16D}"/>
    <dgm:cxn modelId="{30E90929-57E1-4246-AB2B-2F008A15E56D}" type="presOf" srcId="{19B57555-7D25-423A-86A9-B4E4769089D2}" destId="{315FDCFE-80EB-4797-B1CF-2B35A309CC48}" srcOrd="0" destOrd="0" presId="urn:microsoft.com/office/officeart/2011/layout/HexagonRadial#3"/>
    <dgm:cxn modelId="{1AA9FADE-54C3-435D-807D-55EA03897A42}" srcId="{7D3594BD-F6B6-46B0-88C6-878C984389A5}" destId="{5BFE0BE3-A08E-46F3-8346-054DB44BE23A}" srcOrd="4" destOrd="0" parTransId="{418C30DA-2E4F-4D1F-9B9E-01ACF5111DF5}" sibTransId="{529ACA38-38E4-436E-8FC5-8F81E605EDB2}"/>
    <dgm:cxn modelId="{1EF99E91-ECB6-492F-86FD-47572F0ABCFA}" srcId="{7D3594BD-F6B6-46B0-88C6-878C984389A5}" destId="{816928F1-B6EE-413D-A324-95344EF05A3A}" srcOrd="1" destOrd="0" parTransId="{20C9C124-9F10-4271-8FFC-2D01A13820A2}" sibTransId="{57360B9E-9185-485F-8AA2-9181F6920CAE}"/>
    <dgm:cxn modelId="{79623846-1491-4DB8-9775-4BF961E1F625}" srcId="{832467A8-AF3D-4B00-A0B3-B8933F951D19}" destId="{7D3594BD-F6B6-46B0-88C6-878C984389A5}" srcOrd="0" destOrd="0" parTransId="{94636186-F4F3-477C-98AD-B3EDF9BD517A}" sibTransId="{5A64DC51-C279-4BC9-9DC1-B26CD77B1B8C}"/>
    <dgm:cxn modelId="{36D568CF-3131-484D-870A-35D0C8CD0F2F}" type="presOf" srcId="{5BFE0BE3-A08E-46F3-8346-054DB44BE23A}" destId="{3CED24C8-3DB1-4393-8D80-9E4FB80F9E16}" srcOrd="0" destOrd="0" presId="urn:microsoft.com/office/officeart/2011/layout/HexagonRadial#3"/>
    <dgm:cxn modelId="{EC86D8E1-A853-4DA2-8C75-12E815C9F282}" srcId="{7D3594BD-F6B6-46B0-88C6-878C984389A5}" destId="{CAA17BEB-010B-4A24-902D-5B3EFB8888B2}" srcOrd="5" destOrd="0" parTransId="{84835D11-44DC-49E4-A311-ACAA33C2F337}" sibTransId="{74EA7FC0-E703-4828-BC62-C6C52C296A61}"/>
    <dgm:cxn modelId="{6AC8C9B8-CA03-4DA0-8D5C-D0F01A270313}" type="presOf" srcId="{816928F1-B6EE-413D-A324-95344EF05A3A}" destId="{E8EF008B-39DA-402E-87BE-0D56D58FEAE5}" srcOrd="0" destOrd="0" presId="urn:microsoft.com/office/officeart/2011/layout/HexagonRadial#3"/>
    <dgm:cxn modelId="{AD6E63E8-8482-4E3E-99B1-571D604F68F8}" type="presOf" srcId="{575A1A2D-5FE3-44B7-A4A5-9F02B0F95EC5}" destId="{499C9535-124A-48D0-8FFD-51FF6742F96C}" srcOrd="0" destOrd="0" presId="urn:microsoft.com/office/officeart/2011/layout/HexagonRadial#3"/>
    <dgm:cxn modelId="{F6DAEF3E-ACBA-4B15-B41E-D5DFC4491805}" srcId="{7D3594BD-F6B6-46B0-88C6-878C984389A5}" destId="{F63AE76F-CBE5-4898-930A-AC40FA27484C}" srcOrd="3" destOrd="0" parTransId="{59412857-C17E-44E4-AD51-C6E723685588}" sibTransId="{E18558AA-E726-4747-99FA-CF60C0C43D94}"/>
    <dgm:cxn modelId="{75168BAE-FEFB-4FA9-AA56-B92F1A7D7211}" type="presOf" srcId="{7D3594BD-F6B6-46B0-88C6-878C984389A5}" destId="{3821A240-B671-4776-A3F0-D5AAC3E44967}" srcOrd="0" destOrd="0" presId="urn:microsoft.com/office/officeart/2011/layout/HexagonRadial#3"/>
    <dgm:cxn modelId="{1CCC6938-7632-47B7-8C52-7CEF5E934495}" type="presParOf" srcId="{A3B952C0-B402-40E4-945B-A91503328D90}" destId="{3821A240-B671-4776-A3F0-D5AAC3E44967}" srcOrd="0" destOrd="0" presId="urn:microsoft.com/office/officeart/2011/layout/HexagonRadial#3"/>
    <dgm:cxn modelId="{372A14FC-CA68-4176-A596-342C5F1A4B40}" type="presParOf" srcId="{A3B952C0-B402-40E4-945B-A91503328D90}" destId="{D2726C7A-DCB1-42C3-BAE1-9C9E224E997A}" srcOrd="1" destOrd="0" presId="urn:microsoft.com/office/officeart/2011/layout/HexagonRadial#3"/>
    <dgm:cxn modelId="{3A72DE3A-7C1D-4A33-8A5D-00582AB8A51D}" type="presParOf" srcId="{D2726C7A-DCB1-42C3-BAE1-9C9E224E997A}" destId="{8F0CE127-603E-4F6F-AAAB-0BDBCEBE7EA6}" srcOrd="0" destOrd="0" presId="urn:microsoft.com/office/officeart/2011/layout/HexagonRadial#3"/>
    <dgm:cxn modelId="{74AB1211-6DFA-4792-87A3-EE80C2135D5A}" type="presParOf" srcId="{A3B952C0-B402-40E4-945B-A91503328D90}" destId="{499C9535-124A-48D0-8FFD-51FF6742F96C}" srcOrd="2" destOrd="0" presId="urn:microsoft.com/office/officeart/2011/layout/HexagonRadial#3"/>
    <dgm:cxn modelId="{880B643A-72C8-4663-B657-1CA424F65BA2}" type="presParOf" srcId="{A3B952C0-B402-40E4-945B-A91503328D90}" destId="{61D81838-5EEC-468D-BDF7-46F1D989FA39}" srcOrd="3" destOrd="0" presId="urn:microsoft.com/office/officeart/2011/layout/HexagonRadial#3"/>
    <dgm:cxn modelId="{43D28358-C7E7-4F68-B22D-006A18C771AA}" type="presParOf" srcId="{61D81838-5EEC-468D-BDF7-46F1D989FA39}" destId="{02C59595-CDAD-4056-B9BD-215B9EC62FED}" srcOrd="0" destOrd="0" presId="urn:microsoft.com/office/officeart/2011/layout/HexagonRadial#3"/>
    <dgm:cxn modelId="{EA280CDF-E067-42D6-926B-EF6CD0C62A60}" type="presParOf" srcId="{A3B952C0-B402-40E4-945B-A91503328D90}" destId="{E8EF008B-39DA-402E-87BE-0D56D58FEAE5}" srcOrd="4" destOrd="0" presId="urn:microsoft.com/office/officeart/2011/layout/HexagonRadial#3"/>
    <dgm:cxn modelId="{3D1C7A96-81D9-478B-9E48-4A14F1FFE26A}" type="presParOf" srcId="{A3B952C0-B402-40E4-945B-A91503328D90}" destId="{99D66AA6-12C6-4CB0-9914-29947B8334EB}" srcOrd="5" destOrd="0" presId="urn:microsoft.com/office/officeart/2011/layout/HexagonRadial#3"/>
    <dgm:cxn modelId="{2970E1F3-D5BD-465C-80A5-CA9A87552AE0}" type="presParOf" srcId="{99D66AA6-12C6-4CB0-9914-29947B8334EB}" destId="{424E599D-E4C5-4E71-A97D-FCCF8138CEC5}" srcOrd="0" destOrd="0" presId="urn:microsoft.com/office/officeart/2011/layout/HexagonRadial#3"/>
    <dgm:cxn modelId="{FCB4063A-D71A-48BF-A506-A7D393A0FF21}" type="presParOf" srcId="{A3B952C0-B402-40E4-945B-A91503328D90}" destId="{315FDCFE-80EB-4797-B1CF-2B35A309CC48}" srcOrd="6" destOrd="0" presId="urn:microsoft.com/office/officeart/2011/layout/HexagonRadial#3"/>
    <dgm:cxn modelId="{00A10E5A-4925-441A-B8B9-FFCA09AFF46F}" type="presParOf" srcId="{A3B952C0-B402-40E4-945B-A91503328D90}" destId="{92E79910-879C-4EFF-9888-A4B1955A217E}" srcOrd="7" destOrd="0" presId="urn:microsoft.com/office/officeart/2011/layout/HexagonRadial#3"/>
    <dgm:cxn modelId="{FA49107A-AE61-46CA-AF30-A216963C0369}" type="presParOf" srcId="{92E79910-879C-4EFF-9888-A4B1955A217E}" destId="{26480817-0927-46CB-B1E5-52685CA57EC6}" srcOrd="0" destOrd="0" presId="urn:microsoft.com/office/officeart/2011/layout/HexagonRadial#3"/>
    <dgm:cxn modelId="{37D62A79-9099-4574-9DF8-C6DB18393DAD}" type="presParOf" srcId="{A3B952C0-B402-40E4-945B-A91503328D90}" destId="{17DD7B6C-AA38-4C20-AF33-6D38D3B61E76}" srcOrd="8" destOrd="0" presId="urn:microsoft.com/office/officeart/2011/layout/HexagonRadial#3"/>
    <dgm:cxn modelId="{DCB4A238-48DD-4B4B-9208-29CF8002EEBF}" type="presParOf" srcId="{A3B952C0-B402-40E4-945B-A91503328D90}" destId="{5C72CEB4-29B1-447C-8FBA-8EA650328974}" srcOrd="9" destOrd="0" presId="urn:microsoft.com/office/officeart/2011/layout/HexagonRadial#3"/>
    <dgm:cxn modelId="{F0D10E76-CFDD-43FF-B32C-98915EC8EA32}" type="presParOf" srcId="{5C72CEB4-29B1-447C-8FBA-8EA650328974}" destId="{80F21F82-1112-46A3-A02E-E3F2D903E5DA}" srcOrd="0" destOrd="0" presId="urn:microsoft.com/office/officeart/2011/layout/HexagonRadial#3"/>
    <dgm:cxn modelId="{DAF7A051-3642-4BBC-B350-C2679E007D46}" type="presParOf" srcId="{A3B952C0-B402-40E4-945B-A91503328D90}" destId="{3CED24C8-3DB1-4393-8D80-9E4FB80F9E16}" srcOrd="10" destOrd="0" presId="urn:microsoft.com/office/officeart/2011/layout/HexagonRadial#3"/>
    <dgm:cxn modelId="{E624D4F4-B4D3-46AC-9487-B5EB484CE0B5}" type="presParOf" srcId="{A3B952C0-B402-40E4-945B-A91503328D90}" destId="{525135A7-727E-4543-9595-A26AEA15267A}" srcOrd="11" destOrd="0" presId="urn:microsoft.com/office/officeart/2011/layout/HexagonRadial#3"/>
    <dgm:cxn modelId="{6DBD0F2B-8733-43A2-A1D0-D412A3E42D14}" type="presParOf" srcId="{525135A7-727E-4543-9595-A26AEA15267A}" destId="{90004F3C-5792-4592-A863-E2942958FFAE}" srcOrd="0" destOrd="0" presId="urn:microsoft.com/office/officeart/2011/layout/HexagonRadial#3"/>
    <dgm:cxn modelId="{346EBAA5-EED0-42F4-9567-D6C2A73086B9}" type="presParOf" srcId="{A3B952C0-B402-40E4-945B-A91503328D90}" destId="{E80E88CB-14F9-4EC6-9B50-D02F8D88FEE7}" srcOrd="12" destOrd="0" presId="urn:microsoft.com/office/officeart/2011/layout/Hexagon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31905C-9284-40F8-AEAD-1B097CA68BB4}"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mk-MK"/>
        </a:p>
      </dgm:t>
    </dgm:pt>
    <dgm:pt modelId="{0FD36177-5ED5-43EB-BE0E-3ECC2BF8CCA6}">
      <dgm:prSet phldrT="[Text]"/>
      <dgm:spPr/>
      <dgm:t>
        <a:bodyPr/>
        <a:lstStyle/>
        <a:p>
          <a:r>
            <a:rPr lang="mk-MK" dirty="0" smtClean="0"/>
            <a:t>Развојна стратегија 2023 - 2027</a:t>
          </a:r>
          <a:endParaRPr lang="mk-MK" dirty="0"/>
        </a:p>
      </dgm:t>
    </dgm:pt>
    <dgm:pt modelId="{2C38C891-4260-422C-8697-D5D08E8CE5A3}" type="parTrans" cxnId="{26B78CA2-C61B-479E-ADBB-E55040696405}">
      <dgm:prSet/>
      <dgm:spPr/>
      <dgm:t>
        <a:bodyPr/>
        <a:lstStyle/>
        <a:p>
          <a:endParaRPr lang="mk-MK"/>
        </a:p>
      </dgm:t>
    </dgm:pt>
    <dgm:pt modelId="{34308E5D-94F9-4ED9-A029-B9DADE4BAA5D}" type="sibTrans" cxnId="{26B78CA2-C61B-479E-ADBB-E55040696405}">
      <dgm:prSet/>
      <dgm:spPr/>
      <dgm:t>
        <a:bodyPr/>
        <a:lstStyle/>
        <a:p>
          <a:endParaRPr lang="mk-MK"/>
        </a:p>
      </dgm:t>
    </dgm:pt>
    <dgm:pt modelId="{0D4B301F-CED0-4059-A646-440A295462E2}">
      <dgm:prSet/>
      <dgm:spPr/>
      <dgm:t>
        <a:bodyPr/>
        <a:lstStyle/>
        <a:p>
          <a:r>
            <a:rPr lang="ru-RU" dirty="0" smtClean="0"/>
            <a:t>1. Проекти  кои се префрлени и продолжуваат со реализација од претходниот стратешки период </a:t>
          </a:r>
          <a:endParaRPr lang="mk-MK" dirty="0"/>
        </a:p>
      </dgm:t>
    </dgm:pt>
    <dgm:pt modelId="{E375BD3E-2D58-4254-A4A7-C8F139576BDC}" type="parTrans" cxnId="{3CF29414-EF0F-4B57-8D08-F588486F8D61}">
      <dgm:prSet/>
      <dgm:spPr/>
      <dgm:t>
        <a:bodyPr/>
        <a:lstStyle/>
        <a:p>
          <a:endParaRPr lang="mk-MK"/>
        </a:p>
      </dgm:t>
    </dgm:pt>
    <dgm:pt modelId="{51A79E93-66CE-4B2D-8F8A-C0D21958EF1E}" type="sibTrans" cxnId="{3CF29414-EF0F-4B57-8D08-F588486F8D61}">
      <dgm:prSet/>
      <dgm:spPr/>
      <dgm:t>
        <a:bodyPr/>
        <a:lstStyle/>
        <a:p>
          <a:endParaRPr lang="mk-MK"/>
        </a:p>
      </dgm:t>
    </dgm:pt>
    <dgm:pt modelId="{AC90C335-2F2C-43E7-87C8-7874F1BC9923}">
      <dgm:prSet/>
      <dgm:spPr/>
      <dgm:t>
        <a:bodyPr/>
        <a:lstStyle/>
        <a:p>
          <a:r>
            <a:rPr lang="ru-RU" dirty="0" smtClean="0"/>
            <a:t>Проекти кои опфаќаат нови сервиси за БИФИДЕКС </a:t>
          </a:r>
          <a:endParaRPr lang="mk-MK" dirty="0"/>
        </a:p>
      </dgm:t>
    </dgm:pt>
    <dgm:pt modelId="{CECD87B3-42C4-4A12-A540-3D54DB4B94AD}" type="parTrans" cxnId="{7F082049-2E9D-4997-856B-E7ACFD9BDE56}">
      <dgm:prSet/>
      <dgm:spPr/>
      <dgm:t>
        <a:bodyPr/>
        <a:lstStyle/>
        <a:p>
          <a:endParaRPr lang="mk-MK"/>
        </a:p>
      </dgm:t>
    </dgm:pt>
    <dgm:pt modelId="{BAFBEFA0-F4D3-4BD2-B203-F0B75FB6FD16}" type="sibTrans" cxnId="{7F082049-2E9D-4997-856B-E7ACFD9BDE56}">
      <dgm:prSet/>
      <dgm:spPr/>
      <dgm:t>
        <a:bodyPr/>
        <a:lstStyle/>
        <a:p>
          <a:endParaRPr lang="mk-MK"/>
        </a:p>
      </dgm:t>
    </dgm:pt>
    <dgm:pt modelId="{64A0246F-FE01-4E10-A629-0AC38D5D7790}">
      <dgm:prSet/>
      <dgm:spPr/>
      <dgm:t>
        <a:bodyPr/>
        <a:lstStyle/>
        <a:p>
          <a:r>
            <a:rPr lang="ru-RU" dirty="0" smtClean="0"/>
            <a:t/>
          </a:r>
          <a:br>
            <a:rPr lang="ru-RU" dirty="0" smtClean="0"/>
          </a:br>
          <a:r>
            <a:rPr lang="ru-RU" dirty="0" smtClean="0"/>
            <a:t>Проекти предложени од стана на работната група како стратешки приоритет</a:t>
          </a:r>
          <a:endParaRPr lang="mk-MK" dirty="0"/>
        </a:p>
      </dgm:t>
    </dgm:pt>
    <dgm:pt modelId="{56E61967-9036-4E0B-ADFA-E242F0BB6435}" type="parTrans" cxnId="{F18E8E85-076A-4583-A350-4D4121F3D024}">
      <dgm:prSet/>
      <dgm:spPr/>
      <dgm:t>
        <a:bodyPr/>
        <a:lstStyle/>
        <a:p>
          <a:endParaRPr lang="mk-MK"/>
        </a:p>
      </dgm:t>
    </dgm:pt>
    <dgm:pt modelId="{A2B0B6E6-D80E-4783-9EA9-D4562C529759}" type="sibTrans" cxnId="{F18E8E85-076A-4583-A350-4D4121F3D024}">
      <dgm:prSet/>
      <dgm:spPr/>
      <dgm:t>
        <a:bodyPr/>
        <a:lstStyle/>
        <a:p>
          <a:endParaRPr lang="mk-MK"/>
        </a:p>
      </dgm:t>
    </dgm:pt>
    <dgm:pt modelId="{6F1EA50D-464A-4D91-B161-0BD0DD9808EF}" type="pres">
      <dgm:prSet presAssocID="{5731905C-9284-40F8-AEAD-1B097CA68BB4}" presName="cycle" presStyleCnt="0">
        <dgm:presLayoutVars>
          <dgm:chMax val="1"/>
          <dgm:dir/>
          <dgm:animLvl val="ctr"/>
          <dgm:resizeHandles val="exact"/>
        </dgm:presLayoutVars>
      </dgm:prSet>
      <dgm:spPr/>
      <dgm:t>
        <a:bodyPr/>
        <a:lstStyle/>
        <a:p>
          <a:endParaRPr lang="mk-MK"/>
        </a:p>
      </dgm:t>
    </dgm:pt>
    <dgm:pt modelId="{6F92CBBC-2B38-4F2E-9505-6FDE861FF692}" type="pres">
      <dgm:prSet presAssocID="{0FD36177-5ED5-43EB-BE0E-3ECC2BF8CCA6}" presName="centerShape" presStyleLbl="node0" presStyleIdx="0" presStyleCnt="1"/>
      <dgm:spPr/>
      <dgm:t>
        <a:bodyPr/>
        <a:lstStyle/>
        <a:p>
          <a:endParaRPr lang="mk-MK"/>
        </a:p>
      </dgm:t>
    </dgm:pt>
    <dgm:pt modelId="{DD285470-4D6E-4401-A4EC-36141D25E53C}" type="pres">
      <dgm:prSet presAssocID="{E375BD3E-2D58-4254-A4A7-C8F139576BDC}" presName="parTrans" presStyleLbl="bgSibTrans2D1" presStyleIdx="0" presStyleCnt="3"/>
      <dgm:spPr/>
      <dgm:t>
        <a:bodyPr/>
        <a:lstStyle/>
        <a:p>
          <a:endParaRPr lang="mk-MK"/>
        </a:p>
      </dgm:t>
    </dgm:pt>
    <dgm:pt modelId="{6022129D-580C-47E0-A9C5-E0CB8C8FBC12}" type="pres">
      <dgm:prSet presAssocID="{0D4B301F-CED0-4059-A646-440A295462E2}" presName="node" presStyleLbl="node1" presStyleIdx="0" presStyleCnt="3">
        <dgm:presLayoutVars>
          <dgm:bulletEnabled val="1"/>
        </dgm:presLayoutVars>
      </dgm:prSet>
      <dgm:spPr/>
      <dgm:t>
        <a:bodyPr/>
        <a:lstStyle/>
        <a:p>
          <a:endParaRPr lang="mk-MK"/>
        </a:p>
      </dgm:t>
    </dgm:pt>
    <dgm:pt modelId="{83957A25-789B-43E2-AF6C-A2CB4EB8C5AF}" type="pres">
      <dgm:prSet presAssocID="{CECD87B3-42C4-4A12-A540-3D54DB4B94AD}" presName="parTrans" presStyleLbl="bgSibTrans2D1" presStyleIdx="1" presStyleCnt="3"/>
      <dgm:spPr/>
      <dgm:t>
        <a:bodyPr/>
        <a:lstStyle/>
        <a:p>
          <a:endParaRPr lang="mk-MK"/>
        </a:p>
      </dgm:t>
    </dgm:pt>
    <dgm:pt modelId="{0AD25A7D-BFB5-4A68-A725-D8D59916329E}" type="pres">
      <dgm:prSet presAssocID="{AC90C335-2F2C-43E7-87C8-7874F1BC9923}" presName="node" presStyleLbl="node1" presStyleIdx="1" presStyleCnt="3" custRadScaleRad="101853" custRadScaleInc="2391">
        <dgm:presLayoutVars>
          <dgm:bulletEnabled val="1"/>
        </dgm:presLayoutVars>
      </dgm:prSet>
      <dgm:spPr/>
      <dgm:t>
        <a:bodyPr/>
        <a:lstStyle/>
        <a:p>
          <a:endParaRPr lang="mk-MK"/>
        </a:p>
      </dgm:t>
    </dgm:pt>
    <dgm:pt modelId="{E1FD96AB-D9F7-42E0-BAF8-DAB01A8915B7}" type="pres">
      <dgm:prSet presAssocID="{56E61967-9036-4E0B-ADFA-E242F0BB6435}" presName="parTrans" presStyleLbl="bgSibTrans2D1" presStyleIdx="2" presStyleCnt="3"/>
      <dgm:spPr/>
      <dgm:t>
        <a:bodyPr/>
        <a:lstStyle/>
        <a:p>
          <a:endParaRPr lang="mk-MK"/>
        </a:p>
      </dgm:t>
    </dgm:pt>
    <dgm:pt modelId="{B2549968-E929-4876-A233-BB2B528C5B5B}" type="pres">
      <dgm:prSet presAssocID="{64A0246F-FE01-4E10-A629-0AC38D5D7790}" presName="node" presStyleLbl="node1" presStyleIdx="2" presStyleCnt="3">
        <dgm:presLayoutVars>
          <dgm:bulletEnabled val="1"/>
        </dgm:presLayoutVars>
      </dgm:prSet>
      <dgm:spPr/>
      <dgm:t>
        <a:bodyPr/>
        <a:lstStyle/>
        <a:p>
          <a:endParaRPr lang="mk-MK"/>
        </a:p>
      </dgm:t>
    </dgm:pt>
  </dgm:ptLst>
  <dgm:cxnLst>
    <dgm:cxn modelId="{38975A6E-EDB3-429C-870A-51B410F65E65}" type="presOf" srcId="{64A0246F-FE01-4E10-A629-0AC38D5D7790}" destId="{B2549968-E929-4876-A233-BB2B528C5B5B}" srcOrd="0" destOrd="0" presId="urn:microsoft.com/office/officeart/2005/8/layout/radial4"/>
    <dgm:cxn modelId="{E82A3575-07F5-4184-8294-1C1E9C5A6907}" type="presOf" srcId="{CECD87B3-42C4-4A12-A540-3D54DB4B94AD}" destId="{83957A25-789B-43E2-AF6C-A2CB4EB8C5AF}" srcOrd="0" destOrd="0" presId="urn:microsoft.com/office/officeart/2005/8/layout/radial4"/>
    <dgm:cxn modelId="{ED5CF2A9-6DF9-43F6-800E-B15BFA03A46C}" type="presOf" srcId="{E375BD3E-2D58-4254-A4A7-C8F139576BDC}" destId="{DD285470-4D6E-4401-A4EC-36141D25E53C}" srcOrd="0" destOrd="0" presId="urn:microsoft.com/office/officeart/2005/8/layout/radial4"/>
    <dgm:cxn modelId="{F5834AAC-75C4-431F-A3D9-98F3C5BD2BD2}" type="presOf" srcId="{5731905C-9284-40F8-AEAD-1B097CA68BB4}" destId="{6F1EA50D-464A-4D91-B161-0BD0DD9808EF}" srcOrd="0" destOrd="0" presId="urn:microsoft.com/office/officeart/2005/8/layout/radial4"/>
    <dgm:cxn modelId="{26B78CA2-C61B-479E-ADBB-E55040696405}" srcId="{5731905C-9284-40F8-AEAD-1B097CA68BB4}" destId="{0FD36177-5ED5-43EB-BE0E-3ECC2BF8CCA6}" srcOrd="0" destOrd="0" parTransId="{2C38C891-4260-422C-8697-D5D08E8CE5A3}" sibTransId="{34308E5D-94F9-4ED9-A029-B9DADE4BAA5D}"/>
    <dgm:cxn modelId="{7F082049-2E9D-4997-856B-E7ACFD9BDE56}" srcId="{0FD36177-5ED5-43EB-BE0E-3ECC2BF8CCA6}" destId="{AC90C335-2F2C-43E7-87C8-7874F1BC9923}" srcOrd="1" destOrd="0" parTransId="{CECD87B3-42C4-4A12-A540-3D54DB4B94AD}" sibTransId="{BAFBEFA0-F4D3-4BD2-B203-F0B75FB6FD16}"/>
    <dgm:cxn modelId="{CA4649D3-1FBF-4AF3-A9DF-CEEF2E71323C}" type="presOf" srcId="{0FD36177-5ED5-43EB-BE0E-3ECC2BF8CCA6}" destId="{6F92CBBC-2B38-4F2E-9505-6FDE861FF692}" srcOrd="0" destOrd="0" presId="urn:microsoft.com/office/officeart/2005/8/layout/radial4"/>
    <dgm:cxn modelId="{4192CF9D-C0FB-448F-BCD0-AB8970896195}" type="presOf" srcId="{56E61967-9036-4E0B-ADFA-E242F0BB6435}" destId="{E1FD96AB-D9F7-42E0-BAF8-DAB01A8915B7}" srcOrd="0" destOrd="0" presId="urn:microsoft.com/office/officeart/2005/8/layout/radial4"/>
    <dgm:cxn modelId="{1A1BF2B7-8BF9-41F1-BFC8-4402640A6001}" type="presOf" srcId="{0D4B301F-CED0-4059-A646-440A295462E2}" destId="{6022129D-580C-47E0-A9C5-E0CB8C8FBC12}" srcOrd="0" destOrd="0" presId="urn:microsoft.com/office/officeart/2005/8/layout/radial4"/>
    <dgm:cxn modelId="{8BEB06B1-6976-437D-919C-67064876418C}" type="presOf" srcId="{AC90C335-2F2C-43E7-87C8-7874F1BC9923}" destId="{0AD25A7D-BFB5-4A68-A725-D8D59916329E}" srcOrd="0" destOrd="0" presId="urn:microsoft.com/office/officeart/2005/8/layout/radial4"/>
    <dgm:cxn modelId="{F18E8E85-076A-4583-A350-4D4121F3D024}" srcId="{0FD36177-5ED5-43EB-BE0E-3ECC2BF8CCA6}" destId="{64A0246F-FE01-4E10-A629-0AC38D5D7790}" srcOrd="2" destOrd="0" parTransId="{56E61967-9036-4E0B-ADFA-E242F0BB6435}" sibTransId="{A2B0B6E6-D80E-4783-9EA9-D4562C529759}"/>
    <dgm:cxn modelId="{3CF29414-EF0F-4B57-8D08-F588486F8D61}" srcId="{0FD36177-5ED5-43EB-BE0E-3ECC2BF8CCA6}" destId="{0D4B301F-CED0-4059-A646-440A295462E2}" srcOrd="0" destOrd="0" parTransId="{E375BD3E-2D58-4254-A4A7-C8F139576BDC}" sibTransId="{51A79E93-66CE-4B2D-8F8A-C0D21958EF1E}"/>
    <dgm:cxn modelId="{EFECF932-FE54-499C-BAF2-D40FFF9184A7}" type="presParOf" srcId="{6F1EA50D-464A-4D91-B161-0BD0DD9808EF}" destId="{6F92CBBC-2B38-4F2E-9505-6FDE861FF692}" srcOrd="0" destOrd="0" presId="urn:microsoft.com/office/officeart/2005/8/layout/radial4"/>
    <dgm:cxn modelId="{01970F62-35BA-4C6A-B6AD-2FDB44A9FFED}" type="presParOf" srcId="{6F1EA50D-464A-4D91-B161-0BD0DD9808EF}" destId="{DD285470-4D6E-4401-A4EC-36141D25E53C}" srcOrd="1" destOrd="0" presId="urn:microsoft.com/office/officeart/2005/8/layout/radial4"/>
    <dgm:cxn modelId="{8D0C8AB0-AEA7-47F4-AC56-CC2D558F1040}" type="presParOf" srcId="{6F1EA50D-464A-4D91-B161-0BD0DD9808EF}" destId="{6022129D-580C-47E0-A9C5-E0CB8C8FBC12}" srcOrd="2" destOrd="0" presId="urn:microsoft.com/office/officeart/2005/8/layout/radial4"/>
    <dgm:cxn modelId="{5D26A1AA-7AA1-4AF1-AD3E-F2A984643AC1}" type="presParOf" srcId="{6F1EA50D-464A-4D91-B161-0BD0DD9808EF}" destId="{83957A25-789B-43E2-AF6C-A2CB4EB8C5AF}" srcOrd="3" destOrd="0" presId="urn:microsoft.com/office/officeart/2005/8/layout/radial4"/>
    <dgm:cxn modelId="{DF03CD77-EB11-4DA0-A392-5653D0167C58}" type="presParOf" srcId="{6F1EA50D-464A-4D91-B161-0BD0DD9808EF}" destId="{0AD25A7D-BFB5-4A68-A725-D8D59916329E}" srcOrd="4" destOrd="0" presId="urn:microsoft.com/office/officeart/2005/8/layout/radial4"/>
    <dgm:cxn modelId="{372766E8-0B89-4DB7-934C-E67F5DFFF53A}" type="presParOf" srcId="{6F1EA50D-464A-4D91-B161-0BD0DD9808EF}" destId="{E1FD96AB-D9F7-42E0-BAF8-DAB01A8915B7}" srcOrd="5" destOrd="0" presId="urn:microsoft.com/office/officeart/2005/8/layout/radial4"/>
    <dgm:cxn modelId="{ADEDFA07-64ED-44B0-A1CF-92475C3747AD}" type="presParOf" srcId="{6F1EA50D-464A-4D91-B161-0BD0DD9808EF}" destId="{B2549968-E929-4876-A233-BB2B528C5B5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10EFEC2-1B12-4120-A1C7-0F6FF58343B3}"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mk-MK"/>
        </a:p>
      </dgm:t>
    </dgm:pt>
    <dgm:pt modelId="{73DB6B6E-3187-4D30-8129-8FEF55F94CB5}">
      <dgm:prSet phldrT="[Text]" custT="1"/>
      <dgm:spPr>
        <a:xfrm>
          <a:off x="613605" y="3249448"/>
          <a:ext cx="853233" cy="1551569"/>
        </a:xfrm>
        <a:prstGeom prst="rect">
          <a:avLst/>
        </a:prstGeom>
        <a:noFill/>
        <a:ln>
          <a:noFill/>
        </a:ln>
        <a:effectLst/>
      </dgm:spPr>
      <dgm:t>
        <a:bodyPr/>
        <a:lstStyle/>
        <a:p>
          <a:pPr algn="l"/>
          <a:r>
            <a:rPr lang="mk-MK" sz="900" b="1" dirty="0" smtClean="0">
              <a:solidFill>
                <a:sysClr val="windowText" lastClr="000000">
                  <a:hueOff val="0"/>
                  <a:satOff val="0"/>
                  <a:lumOff val="0"/>
                  <a:alphaOff val="0"/>
                </a:sysClr>
              </a:solidFill>
              <a:latin typeface="Calibri" panose="020F0502020204030204"/>
              <a:ea typeface="+mn-ea"/>
              <a:cs typeface="+mn-cs"/>
            </a:rPr>
            <a:t> 2004-2006</a:t>
          </a:r>
        </a:p>
        <a:p>
          <a:pPr algn="l"/>
          <a:r>
            <a:rPr lang="mk-MK" sz="900" dirty="0" smtClean="0">
              <a:solidFill>
                <a:sysClr val="windowText" lastClr="000000">
                  <a:hueOff val="0"/>
                  <a:satOff val="0"/>
                  <a:lumOff val="0"/>
                  <a:alphaOff val="0"/>
                </a:sysClr>
              </a:solidFill>
              <a:latin typeface="Calibri" panose="020F0502020204030204"/>
              <a:ea typeface="+mn-ea"/>
              <a:cs typeface="+mn-cs"/>
            </a:rPr>
            <a:t> </a:t>
          </a:r>
          <a:r>
            <a:rPr lang="mk-MK" sz="900" dirty="0">
              <a:solidFill>
                <a:sysClr val="windowText" lastClr="000000">
                  <a:hueOff val="0"/>
                  <a:satOff val="0"/>
                  <a:lumOff val="0"/>
                  <a:alphaOff val="0"/>
                </a:sysClr>
              </a:solidFill>
              <a:latin typeface="Calibri" panose="020F0502020204030204"/>
              <a:ea typeface="+mn-ea"/>
              <a:cs typeface="+mn-cs"/>
            </a:rPr>
            <a:t>-трансфер на регистрација од трговските судови</a:t>
          </a:r>
        </a:p>
        <a:p>
          <a:pPr algn="l"/>
          <a:r>
            <a:rPr lang="mk-MK" sz="900" dirty="0">
              <a:solidFill>
                <a:sysClr val="windowText" lastClr="000000">
                  <a:hueOff val="0"/>
                  <a:satOff val="0"/>
                  <a:lumOff val="0"/>
                  <a:alphaOff val="0"/>
                </a:sysClr>
              </a:solidFill>
              <a:latin typeface="Calibri" panose="020F0502020204030204"/>
              <a:ea typeface="+mn-ea"/>
              <a:cs typeface="+mn-cs"/>
            </a:rPr>
            <a:t>-конверзија на судските влошки во електронска форма</a:t>
          </a:r>
        </a:p>
        <a:p>
          <a:pPr algn="l"/>
          <a:r>
            <a:rPr lang="mk-MK" sz="900" dirty="0">
              <a:solidFill>
                <a:sysClr val="windowText" lastClr="000000">
                  <a:hueOff val="0"/>
                  <a:satOff val="0"/>
                  <a:lumOff val="0"/>
                  <a:alphaOff val="0"/>
                </a:sysClr>
              </a:solidFill>
              <a:latin typeface="Calibri" panose="020F0502020204030204"/>
              <a:ea typeface="+mn-ea"/>
              <a:cs typeface="+mn-cs"/>
            </a:rPr>
            <a:t>-воспоставување на единствен централизиран трговски регистар</a:t>
          </a:r>
        </a:p>
        <a:p>
          <a:pPr algn="l"/>
          <a:r>
            <a:rPr lang="mk-MK" sz="900" dirty="0">
              <a:solidFill>
                <a:sysClr val="windowText" lastClr="000000">
                  <a:hueOff val="0"/>
                  <a:satOff val="0"/>
                  <a:lumOff val="0"/>
                  <a:alphaOff val="0"/>
                </a:sysClr>
              </a:solidFill>
              <a:latin typeface="Calibri" panose="020F0502020204030204"/>
              <a:ea typeface="+mn-ea"/>
              <a:cs typeface="+mn-cs"/>
            </a:rPr>
            <a:t>-кратење на постапка за регистрација од 48 на 3 дена</a:t>
          </a:r>
        </a:p>
        <a:p>
          <a:pPr algn="l"/>
          <a:r>
            <a:rPr lang="mk-MK" sz="900" dirty="0">
              <a:solidFill>
                <a:sysClr val="windowText" lastClr="000000">
                  <a:hueOff val="0"/>
                  <a:satOff val="0"/>
                  <a:lumOff val="0"/>
                  <a:alphaOff val="0"/>
                </a:sysClr>
              </a:solidFill>
              <a:latin typeface="Calibri" panose="020F0502020204030204"/>
              <a:ea typeface="+mn-ea"/>
              <a:cs typeface="+mn-cs"/>
            </a:rPr>
            <a:t>интероперабилност со УЈП, КИБС и ДЗС</a:t>
          </a:r>
        </a:p>
        <a:p>
          <a:pPr algn="l"/>
          <a:endParaRPr lang="mk-MK" sz="1000" dirty="0">
            <a:solidFill>
              <a:sysClr val="windowText" lastClr="000000">
                <a:hueOff val="0"/>
                <a:satOff val="0"/>
                <a:lumOff val="0"/>
                <a:alphaOff val="0"/>
              </a:sysClr>
            </a:solidFill>
            <a:latin typeface="Calibri" panose="020F0502020204030204"/>
            <a:ea typeface="+mn-ea"/>
            <a:cs typeface="+mn-cs"/>
          </a:endParaRPr>
        </a:p>
      </dgm:t>
    </dgm:pt>
    <dgm:pt modelId="{14440BEF-6C26-4112-8624-24F93A98F631}" type="parTrans" cxnId="{BC5E3109-E78B-46B0-A9F4-449B76D3F6BC}">
      <dgm:prSet/>
      <dgm:spPr/>
      <dgm:t>
        <a:bodyPr/>
        <a:lstStyle/>
        <a:p>
          <a:endParaRPr lang="mk-MK"/>
        </a:p>
      </dgm:t>
    </dgm:pt>
    <dgm:pt modelId="{13B5D6D0-7D8F-4D2C-BD14-AA754E360DC3}" type="sibTrans" cxnId="{BC5E3109-E78B-46B0-A9F4-449B76D3F6BC}">
      <dgm:prSet/>
      <dgm:spPr/>
      <dgm:t>
        <a:bodyPr/>
        <a:lstStyle/>
        <a:p>
          <a:endParaRPr lang="mk-MK"/>
        </a:p>
      </dgm:t>
    </dgm:pt>
    <dgm:pt modelId="{74726F05-5D43-48C9-97F6-2ED212B19CBF}">
      <dgm:prSet phldrT="[Text]" custT="1"/>
      <dgm:spPr>
        <a:xfrm>
          <a:off x="1534833" y="2622012"/>
          <a:ext cx="1051675" cy="1659081"/>
        </a:xfrm>
        <a:prstGeom prst="rect">
          <a:avLst/>
        </a:prstGeom>
        <a:noFill/>
        <a:ln>
          <a:noFill/>
        </a:ln>
        <a:effectLst/>
      </dgm:spPr>
      <dgm:t>
        <a:bodyPr/>
        <a:lstStyle/>
        <a:p>
          <a:endParaRPr lang="en-US" sz="800" b="1" dirty="0" smtClean="0">
            <a:solidFill>
              <a:sysClr val="windowText" lastClr="000000">
                <a:hueOff val="0"/>
                <a:satOff val="0"/>
                <a:lumOff val="0"/>
                <a:alphaOff val="0"/>
              </a:sysClr>
            </a:solidFill>
            <a:latin typeface="Calibri" panose="020F0502020204030204"/>
            <a:ea typeface="+mn-ea"/>
            <a:cs typeface="+mn-cs"/>
          </a:endParaRPr>
        </a:p>
        <a:p>
          <a:endParaRPr lang="en-US" sz="800" b="1" dirty="0" smtClean="0">
            <a:solidFill>
              <a:sysClr val="windowText" lastClr="000000">
                <a:hueOff val="0"/>
                <a:satOff val="0"/>
                <a:lumOff val="0"/>
                <a:alphaOff val="0"/>
              </a:sysClr>
            </a:solidFill>
            <a:latin typeface="Calibri" panose="020F0502020204030204"/>
            <a:ea typeface="+mn-ea"/>
            <a:cs typeface="+mn-cs"/>
          </a:endParaRPr>
        </a:p>
        <a:p>
          <a:endParaRPr lang="en-US" sz="800" b="1" dirty="0" smtClean="0">
            <a:solidFill>
              <a:sysClr val="windowText" lastClr="000000">
                <a:hueOff val="0"/>
                <a:satOff val="0"/>
                <a:lumOff val="0"/>
                <a:alphaOff val="0"/>
              </a:sysClr>
            </a:solidFill>
            <a:latin typeface="Calibri" panose="020F0502020204030204"/>
            <a:ea typeface="+mn-ea"/>
            <a:cs typeface="+mn-cs"/>
          </a:endParaRPr>
        </a:p>
        <a:p>
          <a:r>
            <a:rPr lang="mk-MK" sz="1000" b="1" dirty="0" smtClean="0">
              <a:solidFill>
                <a:sysClr val="windowText" lastClr="000000">
                  <a:hueOff val="0"/>
                  <a:satOff val="0"/>
                  <a:lumOff val="0"/>
                  <a:alphaOff val="0"/>
                </a:sysClr>
              </a:solidFill>
              <a:latin typeface="Calibri" panose="020F0502020204030204"/>
              <a:ea typeface="+mn-ea"/>
              <a:cs typeface="+mn-cs"/>
            </a:rPr>
            <a:t> </a:t>
          </a:r>
        </a:p>
        <a:p>
          <a:r>
            <a:rPr lang="mk-MK" sz="1000" b="1" dirty="0" smtClean="0">
              <a:solidFill>
                <a:sysClr val="windowText" lastClr="000000">
                  <a:hueOff val="0"/>
                  <a:satOff val="0"/>
                  <a:lumOff val="0"/>
                  <a:alphaOff val="0"/>
                </a:sysClr>
              </a:solidFill>
              <a:latin typeface="Calibri" panose="020F0502020204030204"/>
              <a:ea typeface="+mn-ea"/>
              <a:cs typeface="+mn-cs"/>
            </a:rPr>
            <a:t>2007-2009</a:t>
          </a:r>
          <a:endParaRPr lang="mk-MK" sz="1000" b="1" dirty="0">
            <a:solidFill>
              <a:sysClr val="windowText" lastClr="000000">
                <a:hueOff val="0"/>
                <a:satOff val="0"/>
                <a:lumOff val="0"/>
                <a:alphaOff val="0"/>
              </a:sysClr>
            </a:solidFill>
            <a:latin typeface="Calibri" panose="020F0502020204030204"/>
            <a:ea typeface="+mn-ea"/>
            <a:cs typeface="+mn-cs"/>
          </a:endParaRPr>
        </a:p>
        <a:p>
          <a:r>
            <a:rPr lang="mk-MK" sz="1000" dirty="0">
              <a:solidFill>
                <a:sysClr val="windowText" lastClr="000000">
                  <a:hueOff val="0"/>
                  <a:satOff val="0"/>
                  <a:lumOff val="0"/>
                  <a:alphaOff val="0"/>
                </a:sysClr>
              </a:solidFill>
              <a:latin typeface="Calibri" panose="020F0502020204030204"/>
              <a:ea typeface="+mn-ea"/>
              <a:cs typeface="+mn-cs"/>
            </a:rPr>
            <a:t>-намалување на време за регистрација на </a:t>
          </a:r>
          <a:r>
            <a:rPr lang="mk-MK" sz="1000" dirty="0" err="1">
              <a:solidFill>
                <a:sysClr val="windowText" lastClr="000000">
                  <a:hueOff val="0"/>
                  <a:satOff val="0"/>
                  <a:lumOff val="0"/>
                  <a:alphaOff val="0"/>
                </a:sysClr>
              </a:solidFill>
              <a:latin typeface="Calibri" panose="020F0502020204030204"/>
              <a:ea typeface="+mn-ea"/>
              <a:cs typeface="+mn-cs"/>
            </a:rPr>
            <a:t>отварање</a:t>
          </a:r>
          <a:r>
            <a:rPr lang="mk-MK" sz="1000" dirty="0">
              <a:solidFill>
                <a:sysClr val="windowText" lastClr="000000">
                  <a:hueOff val="0"/>
                  <a:satOff val="0"/>
                  <a:lumOff val="0"/>
                  <a:alphaOff val="0"/>
                </a:sysClr>
              </a:solidFill>
              <a:latin typeface="Calibri" panose="020F0502020204030204"/>
              <a:ea typeface="+mn-ea"/>
              <a:cs typeface="+mn-cs"/>
            </a:rPr>
            <a:t> канцеларија на Агенцијата за вработување</a:t>
          </a:r>
        </a:p>
        <a:p>
          <a:r>
            <a:rPr lang="mk-MK" sz="1000" dirty="0">
              <a:solidFill>
                <a:sysClr val="windowText" lastClr="000000">
                  <a:hueOff val="0"/>
                  <a:satOff val="0"/>
                  <a:lumOff val="0"/>
                  <a:alphaOff val="0"/>
                </a:sysClr>
              </a:solidFill>
              <a:latin typeface="Calibri" panose="020F0502020204030204"/>
              <a:ea typeface="+mn-ea"/>
              <a:cs typeface="+mn-cs"/>
            </a:rPr>
            <a:t>-Електронско поднесување на годишни сметки</a:t>
          </a:r>
        </a:p>
        <a:p>
          <a:r>
            <a:rPr lang="mk-MK" sz="1000" dirty="0">
              <a:solidFill>
                <a:sysClr val="windowText" lastClr="000000">
                  <a:hueOff val="0"/>
                  <a:satOff val="0"/>
                  <a:lumOff val="0"/>
                  <a:alphaOff val="0"/>
                </a:sysClr>
              </a:solidFill>
              <a:latin typeface="Calibri" panose="020F0502020204030204"/>
              <a:ea typeface="+mn-ea"/>
              <a:cs typeface="+mn-cs"/>
            </a:rPr>
            <a:t>-воведување на општа бизнис клаузула</a:t>
          </a:r>
        </a:p>
        <a:p>
          <a:r>
            <a:rPr lang="mk-MK" sz="1000" dirty="0">
              <a:solidFill>
                <a:sysClr val="windowText" lastClr="000000">
                  <a:hueOff val="0"/>
                  <a:satOff val="0"/>
                  <a:lumOff val="0"/>
                  <a:alphaOff val="0"/>
                </a:sysClr>
              </a:solidFill>
              <a:latin typeface="Calibri" panose="020F0502020204030204"/>
              <a:ea typeface="+mn-ea"/>
              <a:cs typeface="+mn-cs"/>
            </a:rPr>
            <a:t>- електронски дистрибутивен систем</a:t>
          </a:r>
        </a:p>
      </dgm:t>
    </dgm:pt>
    <dgm:pt modelId="{FDF47D86-B62A-4243-A52D-DBA1AEF244BD}" type="parTrans" cxnId="{AA14043B-9B93-4462-9F9F-C79A73321300}">
      <dgm:prSet/>
      <dgm:spPr/>
      <dgm:t>
        <a:bodyPr/>
        <a:lstStyle/>
        <a:p>
          <a:endParaRPr lang="mk-MK"/>
        </a:p>
      </dgm:t>
    </dgm:pt>
    <dgm:pt modelId="{7221D91D-DEDE-485B-B791-8EC1936E0DCB}" type="sibTrans" cxnId="{AA14043B-9B93-4462-9F9F-C79A73321300}">
      <dgm:prSet/>
      <dgm:spPr/>
      <dgm:t>
        <a:bodyPr/>
        <a:lstStyle/>
        <a:p>
          <a:endParaRPr lang="mk-MK"/>
        </a:p>
      </dgm:t>
    </dgm:pt>
    <dgm:pt modelId="{E427B1D1-F225-4A09-8F19-CCD2EFBC75B3}">
      <dgm:prSet phldrT="[Text]" custT="1"/>
      <dgm:spPr>
        <a:xfrm>
          <a:off x="2466515" y="2239748"/>
          <a:ext cx="1222731" cy="2225307"/>
        </a:xfrm>
        <a:prstGeom prst="rect">
          <a:avLst/>
        </a:prstGeom>
        <a:noFill/>
        <a:ln>
          <a:noFill/>
        </a:ln>
        <a:effectLst/>
      </dgm:spPr>
      <dgm:t>
        <a:bodyPr/>
        <a:lstStyle/>
        <a:p>
          <a:r>
            <a:rPr lang="mk-MK" sz="1000" b="1" dirty="0">
              <a:solidFill>
                <a:sysClr val="windowText" lastClr="000000">
                  <a:hueOff val="0"/>
                  <a:satOff val="0"/>
                  <a:lumOff val="0"/>
                  <a:alphaOff val="0"/>
                </a:sysClr>
              </a:solidFill>
              <a:latin typeface="Calibri" panose="020F0502020204030204"/>
              <a:ea typeface="+mn-ea"/>
              <a:cs typeface="+mn-cs"/>
            </a:rPr>
            <a:t>   </a:t>
          </a:r>
          <a:endParaRPr lang="en-US" sz="1000" b="1" dirty="0" smtClean="0">
            <a:solidFill>
              <a:sysClr val="windowText" lastClr="000000">
                <a:hueOff val="0"/>
                <a:satOff val="0"/>
                <a:lumOff val="0"/>
                <a:alphaOff val="0"/>
              </a:sysClr>
            </a:solidFill>
            <a:latin typeface="Calibri" panose="020F0502020204030204"/>
            <a:ea typeface="+mn-ea"/>
            <a:cs typeface="+mn-cs"/>
          </a:endParaRPr>
        </a:p>
        <a:p>
          <a:r>
            <a:rPr lang="mk-MK" sz="1000" b="1" dirty="0" smtClean="0">
              <a:solidFill>
                <a:sysClr val="windowText" lastClr="000000">
                  <a:hueOff val="0"/>
                  <a:satOff val="0"/>
                  <a:lumOff val="0"/>
                  <a:alphaOff val="0"/>
                </a:sysClr>
              </a:solidFill>
              <a:latin typeface="Calibri" panose="020F0502020204030204"/>
              <a:ea typeface="+mn-ea"/>
              <a:cs typeface="+mn-cs"/>
            </a:rPr>
            <a:t> 2010-2012</a:t>
          </a:r>
          <a:endParaRPr lang="mk-MK" sz="1000" b="1" dirty="0">
            <a:solidFill>
              <a:sysClr val="windowText" lastClr="000000">
                <a:hueOff val="0"/>
                <a:satOff val="0"/>
                <a:lumOff val="0"/>
                <a:alphaOff val="0"/>
              </a:sysClr>
            </a:solidFill>
            <a:latin typeface="Calibri" panose="020F0502020204030204"/>
            <a:ea typeface="+mn-ea"/>
            <a:cs typeface="+mn-cs"/>
          </a:endParaRPr>
        </a:p>
        <a:p>
          <a:r>
            <a:rPr lang="mk-MK" sz="1000" dirty="0">
              <a:solidFill>
                <a:sysClr val="windowText" lastClr="000000">
                  <a:hueOff val="0"/>
                  <a:satOff val="0"/>
                  <a:lumOff val="0"/>
                  <a:alphaOff val="0"/>
                </a:sysClr>
              </a:solidFill>
              <a:latin typeface="Calibri" panose="020F0502020204030204"/>
              <a:ea typeface="+mn-ea"/>
              <a:cs typeface="+mn-cs"/>
            </a:rPr>
            <a:t>-Воспоставен интегриран менаџмент систем </a:t>
          </a:r>
        </a:p>
        <a:p>
          <a:r>
            <a:rPr lang="mk-MK" sz="1000" dirty="0">
              <a:solidFill>
                <a:sysClr val="windowText" lastClr="000000">
                  <a:hueOff val="0"/>
                  <a:satOff val="0"/>
                  <a:lumOff val="0"/>
                  <a:alphaOff val="0"/>
                </a:sysClr>
              </a:solidFill>
              <a:latin typeface="Calibri" panose="020F0502020204030204"/>
              <a:ea typeface="+mn-ea"/>
              <a:cs typeface="+mn-cs"/>
            </a:rPr>
            <a:t>- </a:t>
          </a:r>
          <a:r>
            <a:rPr lang="mk-MK" sz="1000" dirty="0" err="1">
              <a:solidFill>
                <a:sysClr val="windowText" lastClr="000000">
                  <a:hueOff val="0"/>
                  <a:satOff val="0"/>
                  <a:lumOff val="0"/>
                  <a:alphaOff val="0"/>
                </a:sysClr>
              </a:solidFill>
              <a:latin typeface="Calibri" panose="020F0502020204030204"/>
              <a:ea typeface="+mn-ea"/>
              <a:cs typeface="+mn-cs"/>
            </a:rPr>
            <a:t>Сертифицирана</a:t>
          </a:r>
          <a:r>
            <a:rPr lang="mk-MK" sz="1000" dirty="0">
              <a:solidFill>
                <a:sysClr val="windowText" lastClr="000000">
                  <a:hueOff val="0"/>
                  <a:satOff val="0"/>
                  <a:lumOff val="0"/>
                  <a:alphaOff val="0"/>
                </a:sysClr>
              </a:solidFill>
              <a:latin typeface="Calibri" panose="020F0502020204030204"/>
              <a:ea typeface="+mn-ea"/>
              <a:cs typeface="+mn-cs"/>
            </a:rPr>
            <a:t> институција согласно меѓународни стандарди </a:t>
          </a:r>
        </a:p>
        <a:p>
          <a:r>
            <a:rPr lang="mk-MK" sz="1000" dirty="0">
              <a:solidFill>
                <a:sysClr val="windowText" lastClr="000000">
                  <a:hueOff val="0"/>
                  <a:satOff val="0"/>
                  <a:lumOff val="0"/>
                  <a:alphaOff val="0"/>
                </a:sysClr>
              </a:solidFill>
              <a:latin typeface="Calibri" panose="020F0502020204030204"/>
              <a:ea typeface="+mn-ea"/>
              <a:cs typeface="+mn-cs"/>
            </a:rPr>
            <a:t>- електронска регистрација на друштва, залог и лизинг</a:t>
          </a:r>
        </a:p>
        <a:p>
          <a:r>
            <a:rPr lang="mk-MK" sz="1000" dirty="0">
              <a:solidFill>
                <a:sysClr val="windowText" lastClr="000000">
                  <a:hueOff val="0"/>
                  <a:satOff val="0"/>
                  <a:lumOff val="0"/>
                  <a:alphaOff val="0"/>
                </a:sysClr>
              </a:solidFill>
              <a:latin typeface="Calibri" panose="020F0502020204030204"/>
              <a:ea typeface="+mn-ea"/>
              <a:cs typeface="+mn-cs"/>
            </a:rPr>
            <a:t>-електронски систем за стечајни постапки</a:t>
          </a:r>
        </a:p>
        <a:p>
          <a:r>
            <a:rPr lang="mk-MK" sz="1000" dirty="0">
              <a:solidFill>
                <a:sysClr val="windowText" lastClr="000000">
                  <a:hueOff val="0"/>
                  <a:satOff val="0"/>
                  <a:lumOff val="0"/>
                  <a:alphaOff val="0"/>
                </a:sysClr>
              </a:solidFill>
              <a:latin typeface="Calibri" panose="020F0502020204030204"/>
              <a:ea typeface="+mn-ea"/>
              <a:cs typeface="+mn-cs"/>
            </a:rPr>
            <a:t>- регистар на дисквалификувани лица</a:t>
          </a:r>
        </a:p>
      </dgm:t>
    </dgm:pt>
    <dgm:pt modelId="{981DB492-C883-4CA7-ABBA-875A2FC5D513}" type="parTrans" cxnId="{D3080DE0-30FF-40FE-AAC6-829DBA4F4479}">
      <dgm:prSet/>
      <dgm:spPr/>
      <dgm:t>
        <a:bodyPr/>
        <a:lstStyle/>
        <a:p>
          <a:endParaRPr lang="mk-MK"/>
        </a:p>
      </dgm:t>
    </dgm:pt>
    <dgm:pt modelId="{33615CDE-4256-442B-B919-2433BDDA0245}" type="sibTrans" cxnId="{D3080DE0-30FF-40FE-AAC6-829DBA4F4479}">
      <dgm:prSet/>
      <dgm:spPr/>
      <dgm:t>
        <a:bodyPr/>
        <a:lstStyle/>
        <a:p>
          <a:endParaRPr lang="mk-MK"/>
        </a:p>
      </dgm:t>
    </dgm:pt>
    <dgm:pt modelId="{B92871C1-8452-4515-AB06-E5889BE1AA2D}">
      <dgm:prSet phldrT="[Text]" custT="1"/>
      <dgm:spPr>
        <a:xfrm>
          <a:off x="3801237" y="1828125"/>
          <a:ext cx="1267079" cy="2652946"/>
        </a:xfrm>
        <a:prstGeom prst="rect">
          <a:avLst/>
        </a:prstGeom>
        <a:noFill/>
        <a:ln>
          <a:noFill/>
        </a:ln>
        <a:effectLst/>
      </dgm:spPr>
      <dgm:t>
        <a:bodyPr/>
        <a:lstStyle/>
        <a:p>
          <a:r>
            <a:rPr lang="mk-MK" sz="1000" b="1" dirty="0">
              <a:solidFill>
                <a:sysClr val="windowText" lastClr="000000">
                  <a:hueOff val="0"/>
                  <a:satOff val="0"/>
                  <a:lumOff val="0"/>
                  <a:alphaOff val="0"/>
                </a:sysClr>
              </a:solidFill>
              <a:latin typeface="Calibri" panose="020F0502020204030204"/>
              <a:ea typeface="+mn-ea"/>
              <a:cs typeface="+mn-cs"/>
            </a:rPr>
            <a:t>2013-2016 </a:t>
          </a:r>
        </a:p>
        <a:p>
          <a:r>
            <a:rPr lang="mk-MK" sz="1000" dirty="0">
              <a:solidFill>
                <a:sysClr val="windowText" lastClr="000000">
                  <a:hueOff val="0"/>
                  <a:satOff val="0"/>
                  <a:lumOff val="0"/>
                  <a:alphaOff val="0"/>
                </a:sysClr>
              </a:solidFill>
              <a:latin typeface="Calibri" panose="020F0502020204030204"/>
              <a:ea typeface="+mn-ea"/>
              <a:cs typeface="+mn-cs"/>
            </a:rPr>
            <a:t>-комплетна е регистрација на компании </a:t>
          </a:r>
        </a:p>
        <a:p>
          <a:r>
            <a:rPr lang="mk-MK" sz="1000" dirty="0">
              <a:solidFill>
                <a:sysClr val="windowText" lastClr="000000">
                  <a:hueOff val="0"/>
                  <a:satOff val="0"/>
                  <a:lumOff val="0"/>
                  <a:alphaOff val="0"/>
                </a:sysClr>
              </a:solidFill>
              <a:latin typeface="Calibri" panose="020F0502020204030204"/>
              <a:ea typeface="+mn-ea"/>
              <a:cs typeface="+mn-cs"/>
            </a:rPr>
            <a:t>- </a:t>
          </a:r>
          <a:r>
            <a:rPr lang="mk-MK" sz="10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dirty="0">
              <a:solidFill>
                <a:sysClr val="windowText" lastClr="000000">
                  <a:hueOff val="0"/>
                  <a:satOff val="0"/>
                  <a:lumOff val="0"/>
                  <a:alphaOff val="0"/>
                </a:sysClr>
              </a:solidFill>
              <a:latin typeface="Calibri" panose="020F0502020204030204"/>
              <a:ea typeface="+mn-ea"/>
              <a:cs typeface="+mn-cs"/>
            </a:rPr>
            <a:t> на измени и бришење во трговскиот регистар </a:t>
          </a:r>
        </a:p>
        <a:p>
          <a:r>
            <a:rPr lang="mk-MK" sz="1000" dirty="0">
              <a:solidFill>
                <a:sysClr val="windowText" lastClr="000000">
                  <a:hueOff val="0"/>
                  <a:satOff val="0"/>
                  <a:lumOff val="0"/>
                  <a:alphaOff val="0"/>
                </a:sysClr>
              </a:solidFill>
              <a:latin typeface="Calibri" panose="020F0502020204030204"/>
              <a:ea typeface="+mn-ea"/>
              <a:cs typeface="+mn-cs"/>
            </a:rPr>
            <a:t> - Е- регистрација на </a:t>
          </a:r>
          <a:r>
            <a:rPr lang="mk-MK" sz="1000" dirty="0" err="1">
              <a:solidFill>
                <a:sysClr val="windowText" lastClr="000000">
                  <a:hueOff val="0"/>
                  <a:satOff val="0"/>
                  <a:lumOff val="0"/>
                  <a:alphaOff val="0"/>
                </a:sysClr>
              </a:solidFill>
              <a:latin typeface="Calibri" panose="020F0502020204030204"/>
              <a:ea typeface="+mn-ea"/>
              <a:cs typeface="+mn-cs"/>
            </a:rPr>
            <a:t>дирекни</a:t>
          </a:r>
          <a:r>
            <a:rPr lang="mk-MK" sz="1000" dirty="0">
              <a:solidFill>
                <a:sysClr val="windowText" lastClr="000000">
                  <a:hueOff val="0"/>
                  <a:satOff val="0"/>
                  <a:lumOff val="0"/>
                  <a:alphaOff val="0"/>
                </a:sysClr>
              </a:solidFill>
              <a:latin typeface="Calibri" panose="020F0502020204030204"/>
              <a:ea typeface="+mn-ea"/>
              <a:cs typeface="+mn-cs"/>
            </a:rPr>
            <a:t> инвестиции</a:t>
          </a:r>
        </a:p>
        <a:p>
          <a:r>
            <a:rPr lang="mk-MK" sz="1000" dirty="0">
              <a:solidFill>
                <a:sysClr val="windowText" lastClr="000000">
                  <a:hueOff val="0"/>
                  <a:satOff val="0"/>
                  <a:lumOff val="0"/>
                  <a:alphaOff val="0"/>
                </a:sysClr>
              </a:solidFill>
              <a:latin typeface="Calibri" panose="020F0502020204030204"/>
              <a:ea typeface="+mn-ea"/>
              <a:cs typeface="+mn-cs"/>
            </a:rPr>
            <a:t>  - </a:t>
          </a:r>
          <a:r>
            <a:rPr lang="mk-MK" sz="1000" dirty="0" err="1">
              <a:solidFill>
                <a:sysClr val="windowText" lastClr="000000">
                  <a:hueOff val="0"/>
                  <a:satOff val="0"/>
                  <a:lumOff val="0"/>
                  <a:alphaOff val="0"/>
                </a:sysClr>
              </a:solidFill>
              <a:latin typeface="Calibri" panose="020F0502020204030204"/>
              <a:ea typeface="+mn-ea"/>
              <a:cs typeface="+mn-cs"/>
            </a:rPr>
            <a:t>Е-стечај</a:t>
          </a:r>
          <a:r>
            <a:rPr lang="mk-MK" sz="1000" dirty="0">
              <a:solidFill>
                <a:sysClr val="windowText" lastClr="000000">
                  <a:hueOff val="0"/>
                  <a:satOff val="0"/>
                  <a:lumOff val="0"/>
                  <a:alphaOff val="0"/>
                </a:sysClr>
              </a:solidFill>
              <a:latin typeface="Calibri" panose="020F0502020204030204"/>
              <a:ea typeface="+mn-ea"/>
              <a:cs typeface="+mn-cs"/>
            </a:rPr>
            <a:t> </a:t>
          </a:r>
        </a:p>
        <a:p>
          <a:r>
            <a:rPr lang="mk-MK" sz="1000" dirty="0">
              <a:solidFill>
                <a:sysClr val="windowText" lastClr="000000">
                  <a:hueOff val="0"/>
                  <a:satOff val="0"/>
                  <a:lumOff val="0"/>
                  <a:alphaOff val="0"/>
                </a:sysClr>
              </a:solidFill>
              <a:latin typeface="Calibri" panose="020F0502020204030204"/>
              <a:ea typeface="+mn-ea"/>
              <a:cs typeface="+mn-cs"/>
            </a:rPr>
            <a:t> - </a:t>
          </a:r>
          <a:r>
            <a:rPr lang="mk-MK" sz="10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dirty="0">
              <a:solidFill>
                <a:sysClr val="windowText" lastClr="000000">
                  <a:hueOff val="0"/>
                  <a:satOff val="0"/>
                  <a:lumOff val="0"/>
                  <a:alphaOff val="0"/>
                </a:sysClr>
              </a:solidFill>
              <a:latin typeface="Calibri" panose="020F0502020204030204"/>
              <a:ea typeface="+mn-ea"/>
              <a:cs typeface="+mn-cs"/>
            </a:rPr>
            <a:t> на годишни сметки </a:t>
          </a:r>
        </a:p>
        <a:p>
          <a:r>
            <a:rPr lang="mk-MK" sz="1000" dirty="0">
              <a:solidFill>
                <a:sysClr val="windowText" lastClr="000000">
                  <a:hueOff val="0"/>
                  <a:satOff val="0"/>
                  <a:lumOff val="0"/>
                  <a:alphaOff val="0"/>
                </a:sysClr>
              </a:solidFill>
              <a:latin typeface="Calibri" panose="020F0502020204030204"/>
              <a:ea typeface="+mn-ea"/>
              <a:cs typeface="+mn-cs"/>
            </a:rPr>
            <a:t>- </a:t>
          </a:r>
          <a:r>
            <a:rPr lang="mk-MK" sz="10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dirty="0">
              <a:solidFill>
                <a:sysClr val="windowText" lastClr="000000">
                  <a:hueOff val="0"/>
                  <a:satOff val="0"/>
                  <a:lumOff val="0"/>
                  <a:alphaOff val="0"/>
                </a:sysClr>
              </a:solidFill>
              <a:latin typeface="Calibri" panose="020F0502020204030204"/>
              <a:ea typeface="+mn-ea"/>
              <a:cs typeface="+mn-cs"/>
            </a:rPr>
            <a:t> на обезбедени трансакции   - </a:t>
          </a:r>
          <a:r>
            <a:rPr lang="mk-MK" sz="1000" dirty="0" err="1">
              <a:solidFill>
                <a:sysClr val="windowText" lastClr="000000">
                  <a:hueOff val="0"/>
                  <a:satOff val="0"/>
                  <a:lumOff val="0"/>
                  <a:alphaOff val="0"/>
                </a:sysClr>
              </a:solidFill>
              <a:latin typeface="Calibri" panose="020F0502020204030204"/>
              <a:ea typeface="+mn-ea"/>
              <a:cs typeface="+mn-cs"/>
            </a:rPr>
            <a:t>Фидуцијален</a:t>
          </a:r>
          <a:r>
            <a:rPr lang="mk-MK" sz="1000" dirty="0">
              <a:solidFill>
                <a:sysClr val="windowText" lastClr="000000">
                  <a:hueOff val="0"/>
                  <a:satOff val="0"/>
                  <a:lumOff val="0"/>
                  <a:alphaOff val="0"/>
                </a:sysClr>
              </a:solidFill>
              <a:latin typeface="Calibri" panose="020F0502020204030204"/>
              <a:ea typeface="+mn-ea"/>
              <a:cs typeface="+mn-cs"/>
            </a:rPr>
            <a:t> регистар     - Регистар на продажба со задржување на правото на сопственост</a:t>
          </a:r>
        </a:p>
      </dgm:t>
    </dgm:pt>
    <dgm:pt modelId="{99E6212D-6D94-4212-9E28-8EA35C4CE387}" type="parTrans" cxnId="{4FCDCF1B-E5A7-48F6-8B21-ADF7A7BC70CB}">
      <dgm:prSet/>
      <dgm:spPr/>
      <dgm:t>
        <a:bodyPr/>
        <a:lstStyle/>
        <a:p>
          <a:endParaRPr lang="mk-MK"/>
        </a:p>
      </dgm:t>
    </dgm:pt>
    <dgm:pt modelId="{1B049437-31DC-4296-9787-25A60DDCC47C}" type="sibTrans" cxnId="{4FCDCF1B-E5A7-48F6-8B21-ADF7A7BC70CB}">
      <dgm:prSet/>
      <dgm:spPr/>
      <dgm:t>
        <a:bodyPr/>
        <a:lstStyle/>
        <a:p>
          <a:endParaRPr lang="mk-MK"/>
        </a:p>
      </dgm:t>
    </dgm:pt>
    <dgm:pt modelId="{15E6377E-BCC5-4C35-9136-DCD86DE2AF82}">
      <dgm:prSet phldrT="[Text]" custT="1"/>
      <dgm:spPr>
        <a:xfrm>
          <a:off x="5068316" y="1482739"/>
          <a:ext cx="1267079" cy="3258400"/>
        </a:xfrm>
        <a:prstGeom prst="rect">
          <a:avLst/>
        </a:prstGeom>
        <a:noFill/>
        <a:ln>
          <a:noFill/>
        </a:ln>
        <a:effectLst/>
      </dgm:spPr>
      <dgm:t>
        <a:bodyPr/>
        <a:lstStyle/>
        <a:p>
          <a:endParaRPr lang="mk-MK" sz="1000" b="1" dirty="0" smtClean="0">
            <a:solidFill>
              <a:sysClr val="windowText" lastClr="000000">
                <a:hueOff val="0"/>
                <a:satOff val="0"/>
                <a:lumOff val="0"/>
                <a:alphaOff val="0"/>
              </a:sysClr>
            </a:solidFill>
            <a:latin typeface="Calibri" panose="020F0502020204030204"/>
            <a:ea typeface="+mn-ea"/>
            <a:cs typeface="+mn-cs"/>
          </a:endParaRPr>
        </a:p>
        <a:p>
          <a:endParaRPr lang="mk-MK" sz="1000" b="1" dirty="0" smtClean="0">
            <a:solidFill>
              <a:sysClr val="windowText" lastClr="000000">
                <a:hueOff val="0"/>
                <a:satOff val="0"/>
                <a:lumOff val="0"/>
                <a:alphaOff val="0"/>
              </a:sysClr>
            </a:solidFill>
            <a:latin typeface="Calibri" panose="020F0502020204030204"/>
            <a:ea typeface="+mn-ea"/>
            <a:cs typeface="+mn-cs"/>
          </a:endParaRPr>
        </a:p>
        <a:p>
          <a:r>
            <a:rPr lang="mk-MK" sz="1000" b="1" dirty="0" smtClean="0">
              <a:solidFill>
                <a:sysClr val="windowText" lastClr="000000">
                  <a:hueOff val="0"/>
                  <a:satOff val="0"/>
                  <a:lumOff val="0"/>
                  <a:alphaOff val="0"/>
                </a:sysClr>
              </a:solidFill>
              <a:latin typeface="Calibri" panose="020F0502020204030204"/>
              <a:ea typeface="+mn-ea"/>
              <a:cs typeface="+mn-cs"/>
            </a:rPr>
            <a:t>    2017-2020 </a:t>
          </a:r>
          <a:r>
            <a:rPr lang="mk-MK" sz="1000" dirty="0" smtClean="0">
              <a:solidFill>
                <a:sysClr val="windowText" lastClr="000000">
                  <a:hueOff val="0"/>
                  <a:satOff val="0"/>
                  <a:lumOff val="0"/>
                  <a:alphaOff val="0"/>
                </a:sysClr>
              </a:solidFill>
              <a:latin typeface="Calibri" panose="020F0502020204030204"/>
              <a:ea typeface="+mn-ea"/>
              <a:cs typeface="+mn-cs"/>
            </a:rPr>
            <a:t> </a:t>
          </a:r>
          <a:endParaRPr lang="mk-MK" sz="1000" dirty="0">
            <a:solidFill>
              <a:sysClr val="windowText" lastClr="000000">
                <a:hueOff val="0"/>
                <a:satOff val="0"/>
                <a:lumOff val="0"/>
                <a:alphaOff val="0"/>
              </a:sysClr>
            </a:solidFill>
            <a:latin typeface="Calibri" panose="020F0502020204030204"/>
            <a:ea typeface="+mn-ea"/>
            <a:cs typeface="+mn-cs"/>
          </a:endParaRPr>
        </a:p>
        <a:p>
          <a:r>
            <a:rPr lang="mk-MK" sz="1000" dirty="0">
              <a:solidFill>
                <a:sysClr val="windowText" lastClr="000000">
                  <a:hueOff val="0"/>
                  <a:satOff val="0"/>
                  <a:lumOff val="0"/>
                  <a:alphaOff val="0"/>
                </a:sysClr>
              </a:solidFill>
              <a:latin typeface="Calibri" panose="020F0502020204030204"/>
              <a:ea typeface="+mn-ea"/>
              <a:cs typeface="+mn-cs"/>
            </a:rPr>
            <a:t> - сервисна </a:t>
          </a:r>
          <a:r>
            <a:rPr lang="mk-MK" sz="1000" dirty="0" err="1">
              <a:solidFill>
                <a:sysClr val="windowText" lastClr="000000">
                  <a:hueOff val="0"/>
                  <a:satOff val="0"/>
                  <a:lumOff val="0"/>
                  <a:alphaOff val="0"/>
                </a:sysClr>
              </a:solidFill>
              <a:latin typeface="Calibri" panose="020F0502020204030204"/>
              <a:ea typeface="+mn-ea"/>
              <a:cs typeface="+mn-cs"/>
            </a:rPr>
            <a:t>ориентираност</a:t>
          </a:r>
          <a:r>
            <a:rPr lang="mk-MK" sz="1000" dirty="0">
              <a:solidFill>
                <a:sysClr val="windowText" lastClr="000000">
                  <a:hueOff val="0"/>
                  <a:satOff val="0"/>
                  <a:lumOff val="0"/>
                  <a:alphaOff val="0"/>
                </a:sysClr>
              </a:solidFill>
              <a:latin typeface="Calibri" panose="020F0502020204030204"/>
              <a:ea typeface="+mn-ea"/>
              <a:cs typeface="+mn-cs"/>
            </a:rPr>
            <a:t> </a:t>
          </a:r>
        </a:p>
        <a:p>
          <a:r>
            <a:rPr lang="mk-MK" sz="1000" dirty="0">
              <a:solidFill>
                <a:sysClr val="windowText" lastClr="000000">
                  <a:hueOff val="0"/>
                  <a:satOff val="0"/>
                  <a:lumOff val="0"/>
                  <a:alphaOff val="0"/>
                </a:sysClr>
              </a:solidFill>
              <a:latin typeface="Calibri" panose="020F0502020204030204"/>
              <a:ea typeface="+mn-ea"/>
              <a:cs typeface="+mn-cs"/>
            </a:rPr>
            <a:t>-нови регистри, нови услуги </a:t>
          </a:r>
        </a:p>
        <a:p>
          <a:r>
            <a:rPr lang="mk-MK" sz="1000" dirty="0">
              <a:solidFill>
                <a:sysClr val="windowText" lastClr="000000">
                  <a:hueOff val="0"/>
                  <a:satOff val="0"/>
                  <a:lumOff val="0"/>
                  <a:alphaOff val="0"/>
                </a:sysClr>
              </a:solidFill>
              <a:latin typeface="Calibri" panose="020F0502020204030204"/>
              <a:ea typeface="+mn-ea"/>
              <a:cs typeface="+mn-cs"/>
            </a:rPr>
            <a:t>- единствена точка за контакт  </a:t>
          </a:r>
        </a:p>
        <a:p>
          <a:r>
            <a:rPr lang="mk-MK" sz="1000" dirty="0">
              <a:solidFill>
                <a:sysClr val="windowText" lastClr="000000">
                  <a:hueOff val="0"/>
                  <a:satOff val="0"/>
                  <a:lumOff val="0"/>
                  <a:alphaOff val="0"/>
                </a:sysClr>
              </a:solidFill>
              <a:latin typeface="Calibri" panose="020F0502020204030204"/>
              <a:ea typeface="+mn-ea"/>
              <a:cs typeface="+mn-cs"/>
            </a:rPr>
            <a:t>- подигнување  на квалитетот на податоците </a:t>
          </a:r>
        </a:p>
        <a:p>
          <a:r>
            <a:rPr lang="mk-MK" sz="1000" dirty="0">
              <a:solidFill>
                <a:sysClr val="windowText" lastClr="000000">
                  <a:hueOff val="0"/>
                  <a:satOff val="0"/>
                  <a:lumOff val="0"/>
                  <a:alphaOff val="0"/>
                </a:sysClr>
              </a:solidFill>
              <a:latin typeface="Calibri" panose="020F0502020204030204"/>
              <a:ea typeface="+mn-ea"/>
              <a:cs typeface="+mn-cs"/>
            </a:rPr>
            <a:t>- дигитализација на архива на ЦР   </a:t>
          </a:r>
        </a:p>
        <a:p>
          <a:r>
            <a:rPr lang="mk-MK" sz="1000" dirty="0">
              <a:solidFill>
                <a:sysClr val="windowText" lastClr="000000">
                  <a:hueOff val="0"/>
                  <a:satOff val="0"/>
                  <a:lumOff val="0"/>
                  <a:alphaOff val="0"/>
                </a:sysClr>
              </a:solidFill>
              <a:latin typeface="Calibri" panose="020F0502020204030204"/>
              <a:ea typeface="+mn-ea"/>
              <a:cs typeface="+mn-cs"/>
            </a:rPr>
            <a:t>- зајакнување на внатрешните процеси</a:t>
          </a:r>
        </a:p>
        <a:p>
          <a:r>
            <a:rPr lang="mk-MK" sz="1000" dirty="0">
              <a:solidFill>
                <a:sysClr val="windowText" lastClr="000000">
                  <a:hueOff val="0"/>
                  <a:satOff val="0"/>
                  <a:lumOff val="0"/>
                  <a:alphaOff val="0"/>
                </a:sysClr>
              </a:solidFill>
              <a:latin typeface="Calibri" panose="020F0502020204030204"/>
              <a:ea typeface="+mn-ea"/>
              <a:cs typeface="+mn-cs"/>
            </a:rPr>
            <a:t>  - зајакнување на процесите на безбедност на информации </a:t>
          </a:r>
        </a:p>
        <a:p>
          <a:r>
            <a:rPr lang="mk-MK" sz="1000" dirty="0">
              <a:solidFill>
                <a:sysClr val="windowText" lastClr="000000">
                  <a:hueOff val="0"/>
                  <a:satOff val="0"/>
                  <a:lumOff val="0"/>
                  <a:alphaOff val="0"/>
                </a:sysClr>
              </a:solidFill>
              <a:latin typeface="Calibri" panose="020F0502020204030204"/>
              <a:ea typeface="+mn-ea"/>
              <a:cs typeface="+mn-cs"/>
            </a:rPr>
            <a:t>-Регистар на вистински сопственици ( </a:t>
          </a:r>
          <a:r>
            <a:rPr lang="en-US" sz="1000" dirty="0">
              <a:solidFill>
                <a:sysClr val="windowText" lastClr="000000">
                  <a:hueOff val="0"/>
                  <a:satOff val="0"/>
                  <a:lumOff val="0"/>
                  <a:alphaOff val="0"/>
                </a:sysClr>
              </a:solidFill>
              <a:latin typeface="Calibri" panose="020F0502020204030204"/>
              <a:ea typeface="+mn-ea"/>
              <a:cs typeface="+mn-cs"/>
            </a:rPr>
            <a:t>Beneficial ownership)</a:t>
          </a:r>
          <a:endParaRPr lang="mk-MK" sz="1000" dirty="0">
            <a:solidFill>
              <a:sysClr val="windowText" lastClr="000000">
                <a:hueOff val="0"/>
                <a:satOff val="0"/>
                <a:lumOff val="0"/>
                <a:alphaOff val="0"/>
              </a:sysClr>
            </a:solidFill>
            <a:latin typeface="Calibri" panose="020F0502020204030204"/>
            <a:ea typeface="+mn-ea"/>
            <a:cs typeface="+mn-cs"/>
          </a:endParaRPr>
        </a:p>
        <a:p>
          <a:r>
            <a:rPr lang="mk-MK" sz="1000" dirty="0">
              <a:solidFill>
                <a:sysClr val="windowText" lastClr="000000">
                  <a:hueOff val="0"/>
                  <a:satOff val="0"/>
                  <a:lumOff val="0"/>
                  <a:alphaOff val="0"/>
                </a:sysClr>
              </a:solidFill>
              <a:latin typeface="Calibri" panose="020F0502020204030204"/>
              <a:ea typeface="+mn-ea"/>
              <a:cs typeface="+mn-cs"/>
            </a:rPr>
            <a:t>- Отворено владино партнерство – отворени податоци</a:t>
          </a:r>
        </a:p>
        <a:p>
          <a:r>
            <a:rPr lang="mk-MK" sz="1000" dirty="0">
              <a:solidFill>
                <a:sysClr val="windowText" lastClr="000000">
                  <a:hueOff val="0"/>
                  <a:satOff val="0"/>
                  <a:lumOff val="0"/>
                  <a:alphaOff val="0"/>
                </a:sysClr>
              </a:solidFill>
              <a:latin typeface="Calibri" panose="020F0502020204030204"/>
              <a:ea typeface="+mn-ea"/>
              <a:cs typeface="+mn-cs"/>
            </a:rPr>
            <a:t>- Креирање заедничка платформа за отпочнување на бизнис</a:t>
          </a:r>
        </a:p>
        <a:p>
          <a:r>
            <a:rPr lang="mk-MK" sz="1000" dirty="0">
              <a:solidFill>
                <a:sysClr val="windowText" lastClr="000000">
                  <a:hueOff val="0"/>
                  <a:satOff val="0"/>
                  <a:lumOff val="0"/>
                  <a:alphaOff val="0"/>
                </a:sysClr>
              </a:solidFill>
              <a:latin typeface="Calibri" panose="020F0502020204030204"/>
              <a:ea typeface="+mn-ea"/>
              <a:cs typeface="+mn-cs"/>
            </a:rPr>
            <a:t>- Сервисно ориентиран портал – </a:t>
          </a:r>
          <a:r>
            <a:rPr lang="en-US" sz="1000" dirty="0">
              <a:solidFill>
                <a:sysClr val="windowText" lastClr="000000">
                  <a:hueOff val="0"/>
                  <a:satOff val="0"/>
                  <a:lumOff val="0"/>
                  <a:alphaOff val="0"/>
                </a:sysClr>
              </a:solidFill>
              <a:latin typeface="Calibri" panose="020F0502020204030204"/>
              <a:ea typeface="+mn-ea"/>
              <a:cs typeface="+mn-cs"/>
            </a:rPr>
            <a:t>www.crm.com.mk</a:t>
          </a:r>
          <a:endParaRPr lang="mk-MK" sz="1000" dirty="0">
            <a:solidFill>
              <a:sysClr val="windowText" lastClr="000000">
                <a:hueOff val="0"/>
                <a:satOff val="0"/>
                <a:lumOff val="0"/>
                <a:alphaOff val="0"/>
              </a:sysClr>
            </a:solidFill>
            <a:latin typeface="Calibri" panose="020F0502020204030204"/>
            <a:ea typeface="+mn-ea"/>
            <a:cs typeface="+mn-cs"/>
          </a:endParaRPr>
        </a:p>
        <a:p>
          <a:r>
            <a:rPr lang="mk-MK" sz="1000" dirty="0">
              <a:solidFill>
                <a:sysClr val="windowText" lastClr="000000">
                  <a:hueOff val="0"/>
                  <a:satOff val="0"/>
                  <a:lumOff val="0"/>
                  <a:alphaOff val="0"/>
                </a:sysClr>
              </a:solidFill>
              <a:latin typeface="Calibri" panose="020F0502020204030204"/>
              <a:ea typeface="+mn-ea"/>
              <a:cs typeface="+mn-cs"/>
            </a:rPr>
            <a:t>- Регионален регистарски портал (БИФИДЕКС)</a:t>
          </a:r>
        </a:p>
        <a:p>
          <a:endParaRPr lang="mk-MK" sz="1000" dirty="0">
            <a:solidFill>
              <a:sysClr val="windowText" lastClr="000000">
                <a:hueOff val="0"/>
                <a:satOff val="0"/>
                <a:lumOff val="0"/>
                <a:alphaOff val="0"/>
              </a:sysClr>
            </a:solidFill>
            <a:latin typeface="Calibri" panose="020F0502020204030204"/>
            <a:ea typeface="+mn-ea"/>
            <a:cs typeface="+mn-cs"/>
          </a:endParaRPr>
        </a:p>
      </dgm:t>
    </dgm:pt>
    <dgm:pt modelId="{627826AA-70FC-45CC-88FB-F961C23D3B7A}" type="parTrans" cxnId="{5D531B80-61F9-4963-82AE-45236DD0B9E6}">
      <dgm:prSet/>
      <dgm:spPr/>
      <dgm:t>
        <a:bodyPr/>
        <a:lstStyle/>
        <a:p>
          <a:endParaRPr lang="mk-MK"/>
        </a:p>
      </dgm:t>
    </dgm:pt>
    <dgm:pt modelId="{B62A0854-65D1-49EB-B09A-093E616CEB71}" type="sibTrans" cxnId="{5D531B80-61F9-4963-82AE-45236DD0B9E6}">
      <dgm:prSet/>
      <dgm:spPr/>
      <dgm:t>
        <a:bodyPr/>
        <a:lstStyle/>
        <a:p>
          <a:endParaRPr lang="mk-MK"/>
        </a:p>
      </dgm:t>
    </dgm:pt>
    <dgm:pt modelId="{7DF644EB-6EB4-4B42-B77A-8288CA4D62B8}">
      <dgm:prSet phldrT="[Text]" custT="1"/>
      <dgm:spPr/>
      <dgm:t>
        <a:bodyPr/>
        <a:lstStyle/>
        <a:p>
          <a:endParaRPr lang="mk-MK"/>
        </a:p>
      </dgm:t>
    </dgm:pt>
    <dgm:pt modelId="{40B26841-7829-4407-8B82-B6EA66542F4B}" type="parTrans" cxnId="{E12FC1E0-BEEA-4FD8-AE80-923E5C9BEB20}">
      <dgm:prSet/>
      <dgm:spPr/>
      <dgm:t>
        <a:bodyPr/>
        <a:lstStyle/>
        <a:p>
          <a:endParaRPr lang="mk-MK"/>
        </a:p>
      </dgm:t>
    </dgm:pt>
    <dgm:pt modelId="{446C61C2-B77D-4991-B07A-EF6099B165DA}" type="sibTrans" cxnId="{E12FC1E0-BEEA-4FD8-AE80-923E5C9BEB20}">
      <dgm:prSet/>
      <dgm:spPr/>
      <dgm:t>
        <a:bodyPr/>
        <a:lstStyle/>
        <a:p>
          <a:endParaRPr lang="mk-MK"/>
        </a:p>
      </dgm:t>
    </dgm:pt>
    <dgm:pt modelId="{86966220-46B1-4AD4-98F6-DF072EE38E15}">
      <dgm:prSet/>
      <dgm:spPr/>
      <dgm:t>
        <a:bodyPr/>
        <a:lstStyle/>
        <a:p>
          <a:endParaRPr lang="mk-MK"/>
        </a:p>
      </dgm:t>
    </dgm:pt>
    <dgm:pt modelId="{E367A09A-6F8F-485E-BE64-0043E9FF551B}" type="parTrans" cxnId="{EFF509AE-E502-4F2E-9743-FEC0BB280809}">
      <dgm:prSet/>
      <dgm:spPr/>
      <dgm:t>
        <a:bodyPr/>
        <a:lstStyle/>
        <a:p>
          <a:endParaRPr lang="mk-MK"/>
        </a:p>
      </dgm:t>
    </dgm:pt>
    <dgm:pt modelId="{D7FA7997-9AA6-424F-AADE-FE12E0329DD3}" type="sibTrans" cxnId="{EFF509AE-E502-4F2E-9743-FEC0BB280809}">
      <dgm:prSet/>
      <dgm:spPr/>
      <dgm:t>
        <a:bodyPr/>
        <a:lstStyle/>
        <a:p>
          <a:endParaRPr lang="mk-MK"/>
        </a:p>
      </dgm:t>
    </dgm:pt>
    <dgm:pt modelId="{8ACAC975-F151-409F-8E25-487266313D62}">
      <dgm:prSet/>
      <dgm:spPr/>
      <dgm:t>
        <a:bodyPr/>
        <a:lstStyle/>
        <a:p>
          <a:endParaRPr lang="mk-MK"/>
        </a:p>
      </dgm:t>
    </dgm:pt>
    <dgm:pt modelId="{793242FC-4040-4BF2-AEBA-83EB7C25B518}" type="parTrans" cxnId="{61887876-3BF1-46C0-AFDA-DB9FB8E36E17}">
      <dgm:prSet/>
      <dgm:spPr/>
      <dgm:t>
        <a:bodyPr/>
        <a:lstStyle/>
        <a:p>
          <a:endParaRPr lang="mk-MK"/>
        </a:p>
      </dgm:t>
    </dgm:pt>
    <dgm:pt modelId="{BB5279E3-96CD-46D2-AC42-E1C416E279E5}" type="sibTrans" cxnId="{61887876-3BF1-46C0-AFDA-DB9FB8E36E17}">
      <dgm:prSet/>
      <dgm:spPr/>
      <dgm:t>
        <a:bodyPr/>
        <a:lstStyle/>
        <a:p>
          <a:endParaRPr lang="mk-MK"/>
        </a:p>
      </dgm:t>
    </dgm:pt>
    <dgm:pt modelId="{CB592391-4153-4A4E-9088-2C5DECC3437E}">
      <dgm:prSet phldrT="[Text]" custScaleY="190339" custLinFactNeighborX="19860" custLinFactNeighborY="-7852"/>
      <dgm:spPr/>
      <dgm:t>
        <a:bodyPr/>
        <a:lstStyle/>
        <a:p>
          <a:endParaRPr lang="mk-MK"/>
        </a:p>
      </dgm:t>
    </dgm:pt>
    <dgm:pt modelId="{46A9210A-DFAA-48EE-86A7-3FE262C0D5BB}" type="parTrans" cxnId="{64D86EA8-7A6A-4F43-A6DB-C57F0451ED2B}">
      <dgm:prSet/>
      <dgm:spPr/>
      <dgm:t>
        <a:bodyPr/>
        <a:lstStyle/>
        <a:p>
          <a:endParaRPr lang="mk-MK"/>
        </a:p>
      </dgm:t>
    </dgm:pt>
    <dgm:pt modelId="{54E8F701-E42C-43FE-9F62-B8F2B0242975}" type="sibTrans" cxnId="{64D86EA8-7A6A-4F43-A6DB-C57F0451ED2B}">
      <dgm:prSet/>
      <dgm:spPr/>
      <dgm:t>
        <a:bodyPr/>
        <a:lstStyle/>
        <a:p>
          <a:endParaRPr lang="mk-MK"/>
        </a:p>
      </dgm:t>
    </dgm:pt>
    <dgm:pt modelId="{6E1B956C-6C60-4AB5-90F2-760B08F8287D}">
      <dgm:prSet phldrT="[Text]" custScaleY="190339" custLinFactNeighborX="19860" custLinFactNeighborY="-7852"/>
      <dgm:spPr/>
      <dgm:t>
        <a:bodyPr/>
        <a:lstStyle/>
        <a:p>
          <a:endParaRPr lang="mk-MK"/>
        </a:p>
      </dgm:t>
    </dgm:pt>
    <dgm:pt modelId="{D8B8FB50-2A32-4BD3-A2BE-D1CBB095DC44}" type="parTrans" cxnId="{4A6EB462-1BBE-4949-8BAF-64550140CCB8}">
      <dgm:prSet/>
      <dgm:spPr/>
      <dgm:t>
        <a:bodyPr/>
        <a:lstStyle/>
        <a:p>
          <a:endParaRPr lang="mk-MK"/>
        </a:p>
      </dgm:t>
    </dgm:pt>
    <dgm:pt modelId="{FC4A129B-9285-4503-85E6-583516C7277A}" type="sibTrans" cxnId="{4A6EB462-1BBE-4949-8BAF-64550140CCB8}">
      <dgm:prSet/>
      <dgm:spPr/>
      <dgm:t>
        <a:bodyPr/>
        <a:lstStyle/>
        <a:p>
          <a:endParaRPr lang="mk-MK"/>
        </a:p>
      </dgm:t>
    </dgm:pt>
    <dgm:pt modelId="{B404E86C-A896-4E8E-AF39-2B62A0F09EDD}">
      <dgm:prSet phldrT="[Text]" custScaleY="190339" custLinFactNeighborX="19860" custLinFactNeighborY="-7852"/>
      <dgm:spPr/>
      <dgm:t>
        <a:bodyPr/>
        <a:lstStyle/>
        <a:p>
          <a:endParaRPr lang="mk-MK"/>
        </a:p>
      </dgm:t>
    </dgm:pt>
    <dgm:pt modelId="{67D6FE1E-7F42-4292-B97E-971DE52F9D27}" type="parTrans" cxnId="{B866452D-3A9A-4B0F-AD27-AFEF96E29BDE}">
      <dgm:prSet/>
      <dgm:spPr/>
      <dgm:t>
        <a:bodyPr/>
        <a:lstStyle/>
        <a:p>
          <a:endParaRPr lang="mk-MK"/>
        </a:p>
      </dgm:t>
    </dgm:pt>
    <dgm:pt modelId="{F4A8EBCD-965A-402E-9EA4-81169FA05730}" type="sibTrans" cxnId="{B866452D-3A9A-4B0F-AD27-AFEF96E29BDE}">
      <dgm:prSet/>
      <dgm:spPr/>
      <dgm:t>
        <a:bodyPr/>
        <a:lstStyle/>
        <a:p>
          <a:endParaRPr lang="mk-MK"/>
        </a:p>
      </dgm:t>
    </dgm:pt>
    <dgm:pt modelId="{5BDE9D1F-E043-40C7-8149-51BC681FEC0F}">
      <dgm:prSet/>
      <dgm:spPr/>
      <dgm:t>
        <a:bodyPr/>
        <a:lstStyle/>
        <a:p>
          <a:endParaRPr lang="mk-MK"/>
        </a:p>
      </dgm:t>
    </dgm:pt>
    <dgm:pt modelId="{67744341-EB5B-40A0-BAE9-5170AAE0300A}" type="parTrans" cxnId="{83DC07F5-6D7C-4BED-9B22-A1CCE9384FCD}">
      <dgm:prSet/>
      <dgm:spPr/>
      <dgm:t>
        <a:bodyPr/>
        <a:lstStyle/>
        <a:p>
          <a:endParaRPr lang="mk-MK"/>
        </a:p>
      </dgm:t>
    </dgm:pt>
    <dgm:pt modelId="{52DBF0A4-C7C1-4BD2-92E7-544B07BEB3B7}" type="sibTrans" cxnId="{83DC07F5-6D7C-4BED-9B22-A1CCE9384FCD}">
      <dgm:prSet/>
      <dgm:spPr/>
      <dgm:t>
        <a:bodyPr/>
        <a:lstStyle/>
        <a:p>
          <a:endParaRPr lang="mk-MK"/>
        </a:p>
      </dgm:t>
    </dgm:pt>
    <dgm:pt modelId="{9BD9C875-7434-4806-BAE4-FDED7FB5851B}">
      <dgm:prSet/>
      <dgm:spPr/>
      <dgm:t>
        <a:bodyPr/>
        <a:lstStyle/>
        <a:p>
          <a:endParaRPr lang="mk-MK"/>
        </a:p>
      </dgm:t>
    </dgm:pt>
    <dgm:pt modelId="{312F3D3F-0C96-4B86-9E3A-7C69843ED2FE}" type="parTrans" cxnId="{B33678AB-C7EB-4072-A066-2682BDA36343}">
      <dgm:prSet/>
      <dgm:spPr/>
      <dgm:t>
        <a:bodyPr/>
        <a:lstStyle/>
        <a:p>
          <a:endParaRPr lang="mk-MK"/>
        </a:p>
      </dgm:t>
    </dgm:pt>
    <dgm:pt modelId="{DD1B97C3-449B-422D-8920-47D3066E0A20}" type="sibTrans" cxnId="{B33678AB-C7EB-4072-A066-2682BDA36343}">
      <dgm:prSet/>
      <dgm:spPr/>
      <dgm:t>
        <a:bodyPr/>
        <a:lstStyle/>
        <a:p>
          <a:endParaRPr lang="mk-MK"/>
        </a:p>
      </dgm:t>
    </dgm:pt>
    <dgm:pt modelId="{3E06CDF0-6BDB-49D7-97E1-F524F36F79E9}">
      <dgm:prSet phldrT="[Text]" custScaleX="98388" custScaleY="91489" custLinFactX="-25297" custLinFactNeighborX="-100000" custLinFactNeighborY="-13097"/>
      <dgm:spPr>
        <a:xfrm>
          <a:off x="5068316" y="1482739"/>
          <a:ext cx="1267079" cy="3258400"/>
        </a:xfrm>
        <a:prstGeom prst="rect">
          <a:avLst/>
        </a:prstGeom>
        <a:noFill/>
        <a:ln>
          <a:noFill/>
        </a:ln>
        <a:effectLst/>
      </dgm:spPr>
      <dgm:t>
        <a:bodyPr/>
        <a:lstStyle/>
        <a:p>
          <a:endParaRPr lang="mk-MK"/>
        </a:p>
      </dgm:t>
    </dgm:pt>
    <dgm:pt modelId="{7010355F-E437-4767-A372-7675C4DA36EE}" type="parTrans" cxnId="{9ACC4CE4-1F90-4E66-B145-F23A32B47FE8}">
      <dgm:prSet/>
      <dgm:spPr/>
      <dgm:t>
        <a:bodyPr/>
        <a:lstStyle/>
        <a:p>
          <a:endParaRPr lang="mk-MK"/>
        </a:p>
      </dgm:t>
    </dgm:pt>
    <dgm:pt modelId="{7BC44170-EC61-4EB9-8825-37F6B4E7EC79}" type="sibTrans" cxnId="{9ACC4CE4-1F90-4E66-B145-F23A32B47FE8}">
      <dgm:prSet/>
      <dgm:spPr/>
      <dgm:t>
        <a:bodyPr/>
        <a:lstStyle/>
        <a:p>
          <a:endParaRPr lang="mk-MK"/>
        </a:p>
      </dgm:t>
    </dgm:pt>
    <dgm:pt modelId="{30B3CF80-7244-40EA-9BD2-9877FFF68476}">
      <dgm:prSet/>
      <dgm:spPr/>
      <dgm:t>
        <a:bodyPr/>
        <a:lstStyle/>
        <a:p>
          <a:endParaRPr lang="mk-MK"/>
        </a:p>
      </dgm:t>
    </dgm:pt>
    <dgm:pt modelId="{6231034F-C3D8-4820-ADB6-43B2CA41F7B1}" type="parTrans" cxnId="{18720B84-AF9D-4FA8-81AF-5C8242EDD8A1}">
      <dgm:prSet/>
      <dgm:spPr/>
      <dgm:t>
        <a:bodyPr/>
        <a:lstStyle/>
        <a:p>
          <a:endParaRPr lang="mk-MK"/>
        </a:p>
      </dgm:t>
    </dgm:pt>
    <dgm:pt modelId="{2C34B02E-520F-4961-AD1D-976107EC28F1}" type="sibTrans" cxnId="{18720B84-AF9D-4FA8-81AF-5C8242EDD8A1}">
      <dgm:prSet/>
      <dgm:spPr/>
      <dgm:t>
        <a:bodyPr/>
        <a:lstStyle/>
        <a:p>
          <a:endParaRPr lang="mk-MK"/>
        </a:p>
      </dgm:t>
    </dgm:pt>
    <dgm:pt modelId="{B7F5F35E-E3A9-4D3E-85CE-DFB971055515}">
      <dgm:prSet/>
      <dgm:spPr/>
      <dgm:t>
        <a:bodyPr/>
        <a:lstStyle/>
        <a:p>
          <a:endParaRPr lang="mk-MK"/>
        </a:p>
      </dgm:t>
    </dgm:pt>
    <dgm:pt modelId="{C987DB25-D817-4979-8FBB-B3F32AE1D955}" type="parTrans" cxnId="{307F917D-39B7-4F5D-8A02-ECAABEE3A4A4}">
      <dgm:prSet/>
      <dgm:spPr/>
      <dgm:t>
        <a:bodyPr/>
        <a:lstStyle/>
        <a:p>
          <a:endParaRPr lang="mk-MK"/>
        </a:p>
      </dgm:t>
    </dgm:pt>
    <dgm:pt modelId="{01D2D81F-8C3E-4E4E-AB93-EA741B4EB6F5}" type="sibTrans" cxnId="{307F917D-39B7-4F5D-8A02-ECAABEE3A4A4}">
      <dgm:prSet/>
      <dgm:spPr/>
      <dgm:t>
        <a:bodyPr/>
        <a:lstStyle/>
        <a:p>
          <a:endParaRPr lang="mk-MK"/>
        </a:p>
      </dgm:t>
    </dgm:pt>
    <dgm:pt modelId="{57C9BB91-24BB-4B18-832D-3A9D5ADD1C67}">
      <dgm:prSet phldrT="[Text]" custScaleX="98388" custScaleY="91489" custLinFactX="-25297" custLinFactNeighborX="-100000" custLinFactNeighborY="-13097"/>
      <dgm:spPr>
        <a:xfrm>
          <a:off x="5068316" y="1482739"/>
          <a:ext cx="1267079" cy="3258400"/>
        </a:xfrm>
        <a:prstGeom prst="rect">
          <a:avLst/>
        </a:prstGeom>
        <a:noFill/>
        <a:ln>
          <a:noFill/>
        </a:ln>
        <a:effectLst/>
      </dgm:spPr>
      <dgm:t>
        <a:bodyPr/>
        <a:lstStyle/>
        <a:p>
          <a:endParaRPr lang="mk-MK"/>
        </a:p>
      </dgm:t>
    </dgm:pt>
    <dgm:pt modelId="{A437DCD3-710D-4E48-9FC2-467158A85349}" type="parTrans" cxnId="{0DDE178F-4BD3-4D8A-A1E9-AA5162E4A006}">
      <dgm:prSet/>
      <dgm:spPr/>
      <dgm:t>
        <a:bodyPr/>
        <a:lstStyle/>
        <a:p>
          <a:endParaRPr lang="mk-MK"/>
        </a:p>
      </dgm:t>
    </dgm:pt>
    <dgm:pt modelId="{A27AD079-8E01-4D30-A542-C149979BEF51}" type="sibTrans" cxnId="{0DDE178F-4BD3-4D8A-A1E9-AA5162E4A006}">
      <dgm:prSet/>
      <dgm:spPr/>
      <dgm:t>
        <a:bodyPr/>
        <a:lstStyle/>
        <a:p>
          <a:endParaRPr lang="mk-MK"/>
        </a:p>
      </dgm:t>
    </dgm:pt>
    <dgm:pt modelId="{9D1B926D-8767-4B1D-8B4B-77A164650BB6}">
      <dgm:prSet phldrT="[Text]" custScaleX="98388" custScaleY="91489" custLinFactX="-42204" custLinFactNeighborX="-100000" custLinFactNeighborY="-13097"/>
      <dgm:spPr>
        <a:xfrm>
          <a:off x="5068316" y="1482739"/>
          <a:ext cx="1267079" cy="3258400"/>
        </a:xfrm>
        <a:prstGeom prst="rect">
          <a:avLst/>
        </a:prstGeom>
        <a:noFill/>
        <a:ln>
          <a:noFill/>
        </a:ln>
        <a:effectLst/>
      </dgm:spPr>
      <dgm:t>
        <a:bodyPr/>
        <a:lstStyle/>
        <a:p>
          <a:endParaRPr lang="mk-MK"/>
        </a:p>
      </dgm:t>
    </dgm:pt>
    <dgm:pt modelId="{DD2F9510-CBD6-4E08-8380-8493790130DD}" type="parTrans" cxnId="{FF164BEB-CD07-46C0-8452-9503682AA91A}">
      <dgm:prSet/>
      <dgm:spPr/>
      <dgm:t>
        <a:bodyPr/>
        <a:lstStyle/>
        <a:p>
          <a:endParaRPr lang="mk-MK"/>
        </a:p>
      </dgm:t>
    </dgm:pt>
    <dgm:pt modelId="{0CE84756-5258-46D4-ACC3-0C4D6F825B70}" type="sibTrans" cxnId="{FF164BEB-CD07-46C0-8452-9503682AA91A}">
      <dgm:prSet/>
      <dgm:spPr/>
      <dgm:t>
        <a:bodyPr/>
        <a:lstStyle/>
        <a:p>
          <a:endParaRPr lang="mk-MK"/>
        </a:p>
      </dgm:t>
    </dgm:pt>
    <dgm:pt modelId="{08B5939C-4D98-4A8C-9938-4ECC400CB1A7}">
      <dgm:prSet phldrT="[Text]" custScaleX="98388" custScaleY="91489" custLinFactX="-42204" custLinFactNeighborX="-100000" custLinFactNeighborY="-13097"/>
      <dgm:spPr>
        <a:xfrm>
          <a:off x="5068316" y="1482739"/>
          <a:ext cx="1267079" cy="3258400"/>
        </a:xfrm>
        <a:prstGeom prst="rect">
          <a:avLst/>
        </a:prstGeom>
        <a:noFill/>
        <a:ln>
          <a:noFill/>
        </a:ln>
        <a:effectLst/>
      </dgm:spPr>
      <dgm:t>
        <a:bodyPr/>
        <a:lstStyle/>
        <a:p>
          <a:endParaRPr lang="mk-MK"/>
        </a:p>
      </dgm:t>
    </dgm:pt>
    <dgm:pt modelId="{64A68332-DCC7-4235-A1F3-CC2287C5887A}" type="parTrans" cxnId="{D59FE953-ED87-4237-B257-8ACBD1EB94E7}">
      <dgm:prSet/>
      <dgm:spPr/>
      <dgm:t>
        <a:bodyPr/>
        <a:lstStyle/>
        <a:p>
          <a:endParaRPr lang="mk-MK"/>
        </a:p>
      </dgm:t>
    </dgm:pt>
    <dgm:pt modelId="{43079E41-74D4-4B48-B957-948E7144BD85}" type="sibTrans" cxnId="{D59FE953-ED87-4237-B257-8ACBD1EB94E7}">
      <dgm:prSet/>
      <dgm:spPr/>
      <dgm:t>
        <a:bodyPr/>
        <a:lstStyle/>
        <a:p>
          <a:endParaRPr lang="mk-MK"/>
        </a:p>
      </dgm:t>
    </dgm:pt>
    <dgm:pt modelId="{BFC58653-2808-4D90-8FDD-7D410452E240}">
      <dgm:prSet phldrT="[Text]" custScaleX="98388" custScaleY="91489" custLinFactX="-42204" custLinFactNeighborX="-100000" custLinFactNeighborY="-13097"/>
      <dgm:spPr>
        <a:xfrm>
          <a:off x="5068316" y="1482739"/>
          <a:ext cx="1267079" cy="3258400"/>
        </a:xfrm>
        <a:prstGeom prst="rect">
          <a:avLst/>
        </a:prstGeom>
        <a:noFill/>
        <a:ln>
          <a:noFill/>
        </a:ln>
        <a:effectLst/>
      </dgm:spPr>
      <dgm:t>
        <a:bodyPr/>
        <a:lstStyle/>
        <a:p>
          <a:endParaRPr lang="mk-MK"/>
        </a:p>
      </dgm:t>
    </dgm:pt>
    <dgm:pt modelId="{2A435A48-2721-46D7-A068-AA45A268EBAE}" type="parTrans" cxnId="{003D08EB-5C6D-4EC4-A4C8-B140A24E9662}">
      <dgm:prSet/>
      <dgm:spPr/>
      <dgm:t>
        <a:bodyPr/>
        <a:lstStyle/>
        <a:p>
          <a:endParaRPr lang="mk-MK"/>
        </a:p>
      </dgm:t>
    </dgm:pt>
    <dgm:pt modelId="{A0261E81-1C2A-4FE8-9E30-060DC23B9A58}" type="sibTrans" cxnId="{003D08EB-5C6D-4EC4-A4C8-B140A24E9662}">
      <dgm:prSet/>
      <dgm:spPr/>
      <dgm:t>
        <a:bodyPr/>
        <a:lstStyle/>
        <a:p>
          <a:endParaRPr lang="mk-MK"/>
        </a:p>
      </dgm:t>
    </dgm:pt>
    <dgm:pt modelId="{72044507-3283-4C64-B01D-214A5648FA84}" type="pres">
      <dgm:prSet presAssocID="{710EFEC2-1B12-4120-A1C7-0F6FF58343B3}" presName="arrowDiagram" presStyleCnt="0">
        <dgm:presLayoutVars>
          <dgm:chMax val="5"/>
          <dgm:dir/>
          <dgm:resizeHandles val="exact"/>
        </dgm:presLayoutVars>
      </dgm:prSet>
      <dgm:spPr/>
      <dgm:t>
        <a:bodyPr/>
        <a:lstStyle/>
        <a:p>
          <a:endParaRPr lang="mk-MK"/>
        </a:p>
      </dgm:t>
    </dgm:pt>
    <dgm:pt modelId="{77705527-A859-4DD3-833C-2E81F8C9A894}" type="pres">
      <dgm:prSet presAssocID="{710EFEC2-1B12-4120-A1C7-0F6FF58343B3}" presName="arrow" presStyleLbl="bgShp" presStyleIdx="0" presStyleCnt="1" custScaleY="101377" custLinFactNeighborX="-301" custLinFactNeighborY="-24457"/>
      <dgm:spPr>
        <a:xfrm>
          <a:off x="0" y="357720"/>
          <a:ext cx="6335395" cy="4014145"/>
        </a:xfrm>
        <a:prstGeom prst="swooshArrow">
          <a:avLst>
            <a:gd name="adj1" fmla="val 25000"/>
            <a:gd name="adj2" fmla="val 25000"/>
          </a:avLst>
        </a:prstGeom>
        <a:gradFill rotWithShape="0">
          <a:gsLst>
            <a:gs pos="0">
              <a:srgbClr val="5B9BD5">
                <a:tint val="40000"/>
                <a:hueOff val="0"/>
                <a:satOff val="0"/>
                <a:lumOff val="0"/>
                <a:alphaOff val="0"/>
                <a:satMod val="103000"/>
                <a:lumMod val="102000"/>
                <a:tint val="94000"/>
              </a:srgbClr>
            </a:gs>
            <a:gs pos="50000">
              <a:srgbClr val="5B9BD5">
                <a:tint val="40000"/>
                <a:hueOff val="0"/>
                <a:satOff val="0"/>
                <a:lumOff val="0"/>
                <a:alphaOff val="0"/>
                <a:satMod val="110000"/>
                <a:lumMod val="100000"/>
                <a:shade val="100000"/>
              </a:srgbClr>
            </a:gs>
            <a:gs pos="100000">
              <a:srgbClr val="5B9BD5">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t>
        <a:bodyPr/>
        <a:lstStyle/>
        <a:p>
          <a:endParaRPr lang="mk-MK"/>
        </a:p>
      </dgm:t>
    </dgm:pt>
    <dgm:pt modelId="{0CF732C2-7887-4DBB-AED0-67CE1DC312E8}" type="pres">
      <dgm:prSet presAssocID="{710EFEC2-1B12-4120-A1C7-0F6FF58343B3}" presName="arrowDiagram5" presStyleCnt="0"/>
      <dgm:spPr/>
    </dgm:pt>
    <dgm:pt modelId="{79108DCC-9055-44A8-A1EA-3305060298FA}" type="pres">
      <dgm:prSet presAssocID="{73DB6B6E-3187-4D30-8129-8FEF55F94CB5}" presName="bullet5a" presStyleLbl="node1" presStyleIdx="0" presStyleCnt="5" custLinFactX="-258544" custLinFactY="215967" custLinFactNeighborX="-300000" custLinFactNeighborY="300000"/>
      <dgm:spPr>
        <a:xfrm>
          <a:off x="520041" y="3571717"/>
          <a:ext cx="145714" cy="145714"/>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mk-MK"/>
        </a:p>
      </dgm:t>
    </dgm:pt>
    <dgm:pt modelId="{03586619-698C-41DF-863D-58EF9AB82661}" type="pres">
      <dgm:prSet presAssocID="{73DB6B6E-3187-4D30-8129-8FEF55F94CB5}" presName="textBox5a" presStyleLbl="revTx" presStyleIdx="0" presStyleCnt="5" custScaleX="105904" custScaleY="184394" custLinFactX="-8324" custLinFactNeighborX="-100000" custLinFactNeighborY="784">
        <dgm:presLayoutVars>
          <dgm:bulletEnabled val="1"/>
        </dgm:presLayoutVars>
      </dgm:prSet>
      <dgm:spPr/>
      <dgm:t>
        <a:bodyPr/>
        <a:lstStyle/>
        <a:p>
          <a:endParaRPr lang="mk-MK"/>
        </a:p>
      </dgm:t>
    </dgm:pt>
    <dgm:pt modelId="{B2B86A53-3A57-449B-90C9-742BF1173085}" type="pres">
      <dgm:prSet presAssocID="{74726F05-5D43-48C9-97F6-2ED212B19CBF}" presName="bullet5b" presStyleLbl="node1" presStyleIdx="1" presStyleCnt="5" custLinFactX="-188505" custLinFactY="21601" custLinFactNeighborX="-200000" custLinFactNeighborY="100000"/>
      <dgm:spPr>
        <a:xfrm>
          <a:off x="1372795" y="2819942"/>
          <a:ext cx="228074" cy="228074"/>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mk-MK"/>
        </a:p>
      </dgm:t>
    </dgm:pt>
    <dgm:pt modelId="{228BC650-2494-4201-AFFE-B26745A7232D}" type="pres">
      <dgm:prSet presAssocID="{74726F05-5D43-48C9-97F6-2ED212B19CBF}" presName="textBox5b" presStyleLbl="revTx" presStyleIdx="1" presStyleCnt="5" custScaleX="86332" custScaleY="114526" custLinFactNeighborX="-94767" custLinFactNeighborY="583">
        <dgm:presLayoutVars>
          <dgm:bulletEnabled val="1"/>
        </dgm:presLayoutVars>
      </dgm:prSet>
      <dgm:spPr/>
      <dgm:t>
        <a:bodyPr/>
        <a:lstStyle/>
        <a:p>
          <a:endParaRPr lang="mk-MK"/>
        </a:p>
      </dgm:t>
    </dgm:pt>
    <dgm:pt modelId="{240BF6F8-A433-4867-ACC2-FB79DD2F78A6}" type="pres">
      <dgm:prSet presAssocID="{E427B1D1-F225-4A09-8F19-CCD2EFBC75B3}" presName="bullet5c" presStyleLbl="node1" presStyleIdx="2" presStyleCnt="5" custLinFactX="-171674" custLinFactNeighborX="-200000" custLinFactNeighborY="35931"/>
      <dgm:spPr>
        <a:xfrm>
          <a:off x="2330464" y="2239703"/>
          <a:ext cx="304098" cy="304098"/>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mk-MK"/>
        </a:p>
      </dgm:t>
    </dgm:pt>
    <dgm:pt modelId="{9358D96C-247C-4295-B034-A2FF3A7EF1EA}" type="pres">
      <dgm:prSet presAssocID="{E427B1D1-F225-4A09-8F19-CCD2EFBC75B3}" presName="textBox5c" presStyleLbl="revTx" presStyleIdx="2" presStyleCnt="5" custScaleX="88953" custScaleY="97057" custLinFactX="-2807" custLinFactNeighborX="-100000" custLinFactNeighborY="-1306">
        <dgm:presLayoutVars>
          <dgm:bulletEnabled val="1"/>
        </dgm:presLayoutVars>
      </dgm:prSet>
      <dgm:spPr/>
      <dgm:t>
        <a:bodyPr/>
        <a:lstStyle/>
        <a:p>
          <a:endParaRPr lang="mk-MK"/>
        </a:p>
      </dgm:t>
    </dgm:pt>
    <dgm:pt modelId="{E386A650-F72F-4E7D-A24F-0DA8467BDB8E}" type="pres">
      <dgm:prSet presAssocID="{B92871C1-8452-4515-AB06-E5889BE1AA2D}" presName="bullet5d" presStyleLbl="node1" presStyleIdx="3" presStyleCnt="5" custLinFactX="-162810" custLinFactNeighborX="-200000" custLinFactNeighborY="-11219"/>
      <dgm:spPr>
        <a:xfrm>
          <a:off x="3420854" y="1791719"/>
          <a:ext cx="392794" cy="392794"/>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mk-MK"/>
        </a:p>
      </dgm:t>
    </dgm:pt>
    <dgm:pt modelId="{F124EF9B-A941-4F75-8AB8-4AAD51ED8393}" type="pres">
      <dgm:prSet presAssocID="{B92871C1-8452-4515-AB06-E5889BE1AA2D}" presName="textBox5d" presStyleLbl="revTx" presStyleIdx="3" presStyleCnt="5" custScaleX="80422" custScaleY="100790" custLinFactX="-23013" custLinFactNeighborX="-100000" custLinFactNeighborY="-4631">
        <dgm:presLayoutVars>
          <dgm:bulletEnabled val="1"/>
        </dgm:presLayoutVars>
      </dgm:prSet>
      <dgm:spPr/>
      <dgm:t>
        <a:bodyPr/>
        <a:lstStyle/>
        <a:p>
          <a:endParaRPr lang="mk-MK"/>
        </a:p>
      </dgm:t>
    </dgm:pt>
    <dgm:pt modelId="{DBFC5140-4CA3-46A0-92AB-01E824483D94}" type="pres">
      <dgm:prSet presAssocID="{15E6377E-BCC5-4C35-9136-DCD86DE2AF82}" presName="bullet5e" presStyleLbl="node1" presStyleIdx="4" presStyleCnt="5" custScaleX="94866" custScaleY="88191" custLinFactX="-100000" custLinFactNeighborX="-196553" custLinFactNeighborY="-68722"/>
      <dgm:spPr>
        <a:xfrm>
          <a:off x="4826070" y="1300544"/>
          <a:ext cx="500496" cy="500496"/>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mk-MK"/>
        </a:p>
      </dgm:t>
    </dgm:pt>
    <dgm:pt modelId="{3E43E60F-D2EF-46C9-ADEB-3B0A98E655A5}" type="pres">
      <dgm:prSet presAssocID="{15E6377E-BCC5-4C35-9136-DCD86DE2AF82}" presName="textBox5e" presStyleLbl="revTx" presStyleIdx="4" presStyleCnt="5" custScaleX="83785" custScaleY="108078" custLinFactX="-42204" custLinFactNeighborX="-100000" custLinFactNeighborY="-13097">
        <dgm:presLayoutVars>
          <dgm:bulletEnabled val="1"/>
        </dgm:presLayoutVars>
      </dgm:prSet>
      <dgm:spPr/>
      <dgm:t>
        <a:bodyPr/>
        <a:lstStyle/>
        <a:p>
          <a:endParaRPr lang="mk-MK"/>
        </a:p>
      </dgm:t>
    </dgm:pt>
  </dgm:ptLst>
  <dgm:cxnLst>
    <dgm:cxn modelId="{67EDD480-52B6-4C2F-B48E-8D80AA52D97C}" type="presOf" srcId="{15E6377E-BCC5-4C35-9136-DCD86DE2AF82}" destId="{3E43E60F-D2EF-46C9-ADEB-3B0A98E655A5}" srcOrd="0" destOrd="0" presId="urn:microsoft.com/office/officeart/2005/8/layout/arrow2"/>
    <dgm:cxn modelId="{307F917D-39B7-4F5D-8A02-ECAABEE3A4A4}" srcId="{710EFEC2-1B12-4120-A1C7-0F6FF58343B3}" destId="{B7F5F35E-E3A9-4D3E-85CE-DFB971055515}" srcOrd="15" destOrd="0" parTransId="{C987DB25-D817-4979-8FBB-B3F32AE1D955}" sibTransId="{01D2D81F-8C3E-4E4E-AB93-EA741B4EB6F5}"/>
    <dgm:cxn modelId="{B866452D-3A9A-4B0F-AD27-AFEF96E29BDE}" srcId="{710EFEC2-1B12-4120-A1C7-0F6FF58343B3}" destId="{B404E86C-A896-4E8E-AF39-2B62A0F09EDD}" srcOrd="10" destOrd="0" parTransId="{67D6FE1E-7F42-4292-B97E-971DE52F9D27}" sibTransId="{F4A8EBCD-965A-402E-9EA4-81169FA05730}"/>
    <dgm:cxn modelId="{D3080DE0-30FF-40FE-AAC6-829DBA4F4479}" srcId="{710EFEC2-1B12-4120-A1C7-0F6FF58343B3}" destId="{E427B1D1-F225-4A09-8F19-CCD2EFBC75B3}" srcOrd="2" destOrd="0" parTransId="{981DB492-C883-4CA7-ABBA-875A2FC5D513}" sibTransId="{33615CDE-4256-442B-B919-2433BDDA0245}"/>
    <dgm:cxn modelId="{9ACC4CE4-1F90-4E66-B145-F23A32B47FE8}" srcId="{710EFEC2-1B12-4120-A1C7-0F6FF58343B3}" destId="{3E06CDF0-6BDB-49D7-97E1-F524F36F79E9}" srcOrd="13" destOrd="0" parTransId="{7010355F-E437-4767-A372-7675C4DA36EE}" sibTransId="{7BC44170-EC61-4EB9-8825-37F6B4E7EC79}"/>
    <dgm:cxn modelId="{B33678AB-C7EB-4072-A066-2682BDA36343}" srcId="{710EFEC2-1B12-4120-A1C7-0F6FF58343B3}" destId="{9BD9C875-7434-4806-BAE4-FDED7FB5851B}" srcOrd="12" destOrd="0" parTransId="{312F3D3F-0C96-4B86-9E3A-7C69843ED2FE}" sibTransId="{DD1B97C3-449B-422D-8920-47D3066E0A20}"/>
    <dgm:cxn modelId="{5D531B80-61F9-4963-82AE-45236DD0B9E6}" srcId="{710EFEC2-1B12-4120-A1C7-0F6FF58343B3}" destId="{15E6377E-BCC5-4C35-9136-DCD86DE2AF82}" srcOrd="4" destOrd="0" parTransId="{627826AA-70FC-45CC-88FB-F961C23D3B7A}" sibTransId="{B62A0854-65D1-49EB-B09A-093E616CEB71}"/>
    <dgm:cxn modelId="{D59FE953-ED87-4237-B257-8ACBD1EB94E7}" srcId="{710EFEC2-1B12-4120-A1C7-0F6FF58343B3}" destId="{08B5939C-4D98-4A8C-9938-4ECC400CB1A7}" srcOrd="18" destOrd="0" parTransId="{64A68332-DCC7-4235-A1F3-CC2287C5887A}" sibTransId="{43079E41-74D4-4B48-B957-948E7144BD85}"/>
    <dgm:cxn modelId="{64D86EA8-7A6A-4F43-A6DB-C57F0451ED2B}" srcId="{710EFEC2-1B12-4120-A1C7-0F6FF58343B3}" destId="{CB592391-4153-4A4E-9088-2C5DECC3437E}" srcOrd="8" destOrd="0" parTransId="{46A9210A-DFAA-48EE-86A7-3FE262C0D5BB}" sibTransId="{54E8F701-E42C-43FE-9F62-B8F2B0242975}"/>
    <dgm:cxn modelId="{4FCDCF1B-E5A7-48F6-8B21-ADF7A7BC70CB}" srcId="{710EFEC2-1B12-4120-A1C7-0F6FF58343B3}" destId="{B92871C1-8452-4515-AB06-E5889BE1AA2D}" srcOrd="3" destOrd="0" parTransId="{99E6212D-6D94-4212-9E28-8EA35C4CE387}" sibTransId="{1B049437-31DC-4296-9787-25A60DDCC47C}"/>
    <dgm:cxn modelId="{4A6EB462-1BBE-4949-8BAF-64550140CCB8}" srcId="{710EFEC2-1B12-4120-A1C7-0F6FF58343B3}" destId="{6E1B956C-6C60-4AB5-90F2-760B08F8287D}" srcOrd="9" destOrd="0" parTransId="{D8B8FB50-2A32-4BD3-A2BE-D1CBB095DC44}" sibTransId="{FC4A129B-9285-4503-85E6-583516C7277A}"/>
    <dgm:cxn modelId="{AA14043B-9B93-4462-9F9F-C79A73321300}" srcId="{710EFEC2-1B12-4120-A1C7-0F6FF58343B3}" destId="{74726F05-5D43-48C9-97F6-2ED212B19CBF}" srcOrd="1" destOrd="0" parTransId="{FDF47D86-B62A-4243-A52D-DBA1AEF244BD}" sibTransId="{7221D91D-DEDE-485B-B791-8EC1936E0DCB}"/>
    <dgm:cxn modelId="{83DC07F5-6D7C-4BED-9B22-A1CCE9384FCD}" srcId="{710EFEC2-1B12-4120-A1C7-0F6FF58343B3}" destId="{5BDE9D1F-E043-40C7-8149-51BC681FEC0F}" srcOrd="11" destOrd="0" parTransId="{67744341-EB5B-40A0-BAE9-5170AAE0300A}" sibTransId="{52DBF0A4-C7C1-4BD2-92E7-544B07BEB3B7}"/>
    <dgm:cxn modelId="{0DDE178F-4BD3-4D8A-A1E9-AA5162E4A006}" srcId="{710EFEC2-1B12-4120-A1C7-0F6FF58343B3}" destId="{57C9BB91-24BB-4B18-832D-3A9D5ADD1C67}" srcOrd="16" destOrd="0" parTransId="{A437DCD3-710D-4E48-9FC2-467158A85349}" sibTransId="{A27AD079-8E01-4D30-A542-C149979BEF51}"/>
    <dgm:cxn modelId="{343B53F2-7263-4B15-953B-2D6CD45F0408}" type="presOf" srcId="{710EFEC2-1B12-4120-A1C7-0F6FF58343B3}" destId="{72044507-3283-4C64-B01D-214A5648FA84}" srcOrd="0" destOrd="0" presId="urn:microsoft.com/office/officeart/2005/8/layout/arrow2"/>
    <dgm:cxn modelId="{FF164BEB-CD07-46C0-8452-9503682AA91A}" srcId="{710EFEC2-1B12-4120-A1C7-0F6FF58343B3}" destId="{9D1B926D-8767-4B1D-8B4B-77A164650BB6}" srcOrd="17" destOrd="0" parTransId="{DD2F9510-CBD6-4E08-8380-8493790130DD}" sibTransId="{0CE84756-5258-46D4-ACC3-0C4D6F825B70}"/>
    <dgm:cxn modelId="{0BCF782A-7508-4251-831D-254E1722DB79}" type="presOf" srcId="{B92871C1-8452-4515-AB06-E5889BE1AA2D}" destId="{F124EF9B-A941-4F75-8AB8-4AAD51ED8393}" srcOrd="0" destOrd="0" presId="urn:microsoft.com/office/officeart/2005/8/layout/arrow2"/>
    <dgm:cxn modelId="{B2DDF749-AE21-4B76-BBFB-CEA607D6AFB1}" type="presOf" srcId="{E427B1D1-F225-4A09-8F19-CCD2EFBC75B3}" destId="{9358D96C-247C-4295-B034-A2FF3A7EF1EA}" srcOrd="0" destOrd="0" presId="urn:microsoft.com/office/officeart/2005/8/layout/arrow2"/>
    <dgm:cxn modelId="{03DF2738-04CE-487D-B6AD-F0064646922F}" type="presOf" srcId="{73DB6B6E-3187-4D30-8129-8FEF55F94CB5}" destId="{03586619-698C-41DF-863D-58EF9AB82661}" srcOrd="0" destOrd="0" presId="urn:microsoft.com/office/officeart/2005/8/layout/arrow2"/>
    <dgm:cxn modelId="{BC5E3109-E78B-46B0-A9F4-449B76D3F6BC}" srcId="{710EFEC2-1B12-4120-A1C7-0F6FF58343B3}" destId="{73DB6B6E-3187-4D30-8129-8FEF55F94CB5}" srcOrd="0" destOrd="0" parTransId="{14440BEF-6C26-4112-8624-24F93A98F631}" sibTransId="{13B5D6D0-7D8F-4D2C-BD14-AA754E360DC3}"/>
    <dgm:cxn modelId="{18720B84-AF9D-4FA8-81AF-5C8242EDD8A1}" srcId="{710EFEC2-1B12-4120-A1C7-0F6FF58343B3}" destId="{30B3CF80-7244-40EA-9BD2-9877FFF68476}" srcOrd="14" destOrd="0" parTransId="{6231034F-C3D8-4820-ADB6-43B2CA41F7B1}" sibTransId="{2C34B02E-520F-4961-AD1D-976107EC28F1}"/>
    <dgm:cxn modelId="{E12FC1E0-BEEA-4FD8-AE80-923E5C9BEB20}" srcId="{710EFEC2-1B12-4120-A1C7-0F6FF58343B3}" destId="{7DF644EB-6EB4-4B42-B77A-8288CA4D62B8}" srcOrd="5" destOrd="0" parTransId="{40B26841-7829-4407-8B82-B6EA66542F4B}" sibTransId="{446C61C2-B77D-4991-B07A-EF6099B165DA}"/>
    <dgm:cxn modelId="{003D08EB-5C6D-4EC4-A4C8-B140A24E9662}" srcId="{710EFEC2-1B12-4120-A1C7-0F6FF58343B3}" destId="{BFC58653-2808-4D90-8FDD-7D410452E240}" srcOrd="19" destOrd="0" parTransId="{2A435A48-2721-46D7-A068-AA45A268EBAE}" sibTransId="{A0261E81-1C2A-4FE8-9E30-060DC23B9A58}"/>
    <dgm:cxn modelId="{61887876-3BF1-46C0-AFDA-DB9FB8E36E17}" srcId="{710EFEC2-1B12-4120-A1C7-0F6FF58343B3}" destId="{8ACAC975-F151-409F-8E25-487266313D62}" srcOrd="7" destOrd="0" parTransId="{793242FC-4040-4BF2-AEBA-83EB7C25B518}" sibTransId="{BB5279E3-96CD-46D2-AC42-E1C416E279E5}"/>
    <dgm:cxn modelId="{45A1D2EA-329A-46FC-A544-A264FDABBBEA}" type="presOf" srcId="{74726F05-5D43-48C9-97F6-2ED212B19CBF}" destId="{228BC650-2494-4201-AFFE-B26745A7232D}" srcOrd="0" destOrd="0" presId="urn:microsoft.com/office/officeart/2005/8/layout/arrow2"/>
    <dgm:cxn modelId="{EFF509AE-E502-4F2E-9743-FEC0BB280809}" srcId="{710EFEC2-1B12-4120-A1C7-0F6FF58343B3}" destId="{86966220-46B1-4AD4-98F6-DF072EE38E15}" srcOrd="6" destOrd="0" parTransId="{E367A09A-6F8F-485E-BE64-0043E9FF551B}" sibTransId="{D7FA7997-9AA6-424F-AADE-FE12E0329DD3}"/>
    <dgm:cxn modelId="{587FAE65-F0ED-4749-9FDF-D7E56B389969}" type="presParOf" srcId="{72044507-3283-4C64-B01D-214A5648FA84}" destId="{77705527-A859-4DD3-833C-2E81F8C9A894}" srcOrd="0" destOrd="0" presId="urn:microsoft.com/office/officeart/2005/8/layout/arrow2"/>
    <dgm:cxn modelId="{206E214F-D0F6-4DCF-81F8-C2C5EC734081}" type="presParOf" srcId="{72044507-3283-4C64-B01D-214A5648FA84}" destId="{0CF732C2-7887-4DBB-AED0-67CE1DC312E8}" srcOrd="1" destOrd="0" presId="urn:microsoft.com/office/officeart/2005/8/layout/arrow2"/>
    <dgm:cxn modelId="{3ED1A9B3-4949-42C3-A51E-AFF56F39CD69}" type="presParOf" srcId="{0CF732C2-7887-4DBB-AED0-67CE1DC312E8}" destId="{79108DCC-9055-44A8-A1EA-3305060298FA}" srcOrd="0" destOrd="0" presId="urn:microsoft.com/office/officeart/2005/8/layout/arrow2"/>
    <dgm:cxn modelId="{69DCFF55-88CF-4175-BBA1-81741D0BD998}" type="presParOf" srcId="{0CF732C2-7887-4DBB-AED0-67CE1DC312E8}" destId="{03586619-698C-41DF-863D-58EF9AB82661}" srcOrd="1" destOrd="0" presId="urn:microsoft.com/office/officeart/2005/8/layout/arrow2"/>
    <dgm:cxn modelId="{59017510-2DA5-44FD-8E51-74B3BFAAD2A6}" type="presParOf" srcId="{0CF732C2-7887-4DBB-AED0-67CE1DC312E8}" destId="{B2B86A53-3A57-449B-90C9-742BF1173085}" srcOrd="2" destOrd="0" presId="urn:microsoft.com/office/officeart/2005/8/layout/arrow2"/>
    <dgm:cxn modelId="{40A0A5EF-79E8-4BB5-9064-D48CE6721F65}" type="presParOf" srcId="{0CF732C2-7887-4DBB-AED0-67CE1DC312E8}" destId="{228BC650-2494-4201-AFFE-B26745A7232D}" srcOrd="3" destOrd="0" presId="urn:microsoft.com/office/officeart/2005/8/layout/arrow2"/>
    <dgm:cxn modelId="{11853FF8-197D-4D3F-9F01-046FBDE738CE}" type="presParOf" srcId="{0CF732C2-7887-4DBB-AED0-67CE1DC312E8}" destId="{240BF6F8-A433-4867-ACC2-FB79DD2F78A6}" srcOrd="4" destOrd="0" presId="urn:microsoft.com/office/officeart/2005/8/layout/arrow2"/>
    <dgm:cxn modelId="{930764B7-F74A-4C19-8FE1-D5CF34C6EBCA}" type="presParOf" srcId="{0CF732C2-7887-4DBB-AED0-67CE1DC312E8}" destId="{9358D96C-247C-4295-B034-A2FF3A7EF1EA}" srcOrd="5" destOrd="0" presId="urn:microsoft.com/office/officeart/2005/8/layout/arrow2"/>
    <dgm:cxn modelId="{D47788DD-12F6-48D0-929C-448E948D7051}" type="presParOf" srcId="{0CF732C2-7887-4DBB-AED0-67CE1DC312E8}" destId="{E386A650-F72F-4E7D-A24F-0DA8467BDB8E}" srcOrd="6" destOrd="0" presId="urn:microsoft.com/office/officeart/2005/8/layout/arrow2"/>
    <dgm:cxn modelId="{31B97B6F-3A6C-4327-B3F2-E3AE945210A4}" type="presParOf" srcId="{0CF732C2-7887-4DBB-AED0-67CE1DC312E8}" destId="{F124EF9B-A941-4F75-8AB8-4AAD51ED8393}" srcOrd="7" destOrd="0" presId="urn:microsoft.com/office/officeart/2005/8/layout/arrow2"/>
    <dgm:cxn modelId="{E5319C59-A86D-4B36-98D8-60830694754E}" type="presParOf" srcId="{0CF732C2-7887-4DBB-AED0-67CE1DC312E8}" destId="{DBFC5140-4CA3-46A0-92AB-01E824483D94}" srcOrd="8" destOrd="0" presId="urn:microsoft.com/office/officeart/2005/8/layout/arrow2"/>
    <dgm:cxn modelId="{C6D198A3-79A8-46D6-9E8A-63686FA0CD68}" type="presParOf" srcId="{0CF732C2-7887-4DBB-AED0-67CE1DC312E8}" destId="{3E43E60F-D2EF-46C9-ADEB-3B0A98E655A5}"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E486-D7EA-4970-ADA6-919EA3BF2D37}">
      <dsp:nvSpPr>
        <dsp:cNvPr id="0" name=""/>
        <dsp:cNvSpPr/>
      </dsp:nvSpPr>
      <dsp:spPr>
        <a:xfrm>
          <a:off x="2899281" y="1382406"/>
          <a:ext cx="3606227" cy="3606848"/>
        </a:xfrm>
        <a:prstGeom prst="ellips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mk-MK" sz="1600" b="1" kern="1200" dirty="0" smtClean="0"/>
            <a:t>Стратешки цели на Централен регистар</a:t>
          </a:r>
          <a:endParaRPr lang="mk-MK" sz="1600" b="1" kern="1200" dirty="0"/>
        </a:p>
      </dsp:txBody>
      <dsp:txXfrm>
        <a:off x="3427401" y="1910617"/>
        <a:ext cx="2549987" cy="2550426"/>
      </dsp:txXfrm>
    </dsp:sp>
    <dsp:sp modelId="{7151FC8A-5396-4266-84C5-CFE43A039EEF}">
      <dsp:nvSpPr>
        <dsp:cNvPr id="0" name=""/>
        <dsp:cNvSpPr/>
      </dsp:nvSpPr>
      <dsp:spPr>
        <a:xfrm>
          <a:off x="4008150" y="4721125"/>
          <a:ext cx="290717" cy="290687"/>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AA722B-5DED-4F31-9B52-C36530FCF0F8}">
      <dsp:nvSpPr>
        <dsp:cNvPr id="0" name=""/>
        <dsp:cNvSpPr/>
      </dsp:nvSpPr>
      <dsp:spPr>
        <a:xfrm>
          <a:off x="6737787" y="2846157"/>
          <a:ext cx="290717" cy="290687"/>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6E6607-8F7A-4658-95FB-02C6AC730529}">
      <dsp:nvSpPr>
        <dsp:cNvPr id="0" name=""/>
        <dsp:cNvSpPr/>
      </dsp:nvSpPr>
      <dsp:spPr>
        <a:xfrm>
          <a:off x="5348557" y="5030505"/>
          <a:ext cx="400938" cy="401548"/>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662908-0212-4419-B113-A9E491D4888F}">
      <dsp:nvSpPr>
        <dsp:cNvPr id="0" name=""/>
        <dsp:cNvSpPr/>
      </dsp:nvSpPr>
      <dsp:spPr>
        <a:xfrm>
          <a:off x="4089521" y="1787822"/>
          <a:ext cx="290717" cy="290687"/>
        </a:xfrm>
        <a:prstGeom prst="ellips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8452DD-5960-41B0-A07F-FD1FBF5CBD36}">
      <dsp:nvSpPr>
        <dsp:cNvPr id="0" name=""/>
        <dsp:cNvSpPr/>
      </dsp:nvSpPr>
      <dsp:spPr>
        <a:xfrm>
          <a:off x="3174464" y="3451381"/>
          <a:ext cx="290717" cy="290687"/>
        </a:xfrm>
        <a:prstGeom prst="ellipse">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897835-5FA8-4E96-924A-4FF71D00AB24}">
      <dsp:nvSpPr>
        <dsp:cNvPr id="0" name=""/>
        <dsp:cNvSpPr/>
      </dsp:nvSpPr>
      <dsp:spPr>
        <a:xfrm>
          <a:off x="1771919" y="2033392"/>
          <a:ext cx="1466162" cy="1466329"/>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Подобрување на инфраструктурните услови во ЦР</a:t>
          </a:r>
          <a:endParaRPr lang="mk-MK" sz="1000" kern="1200" dirty="0"/>
        </a:p>
      </dsp:txBody>
      <dsp:txXfrm>
        <a:off x="1986633" y="2248131"/>
        <a:ext cx="1036734" cy="1036851"/>
      </dsp:txXfrm>
    </dsp:sp>
    <dsp:sp modelId="{575E0C78-3885-428E-8114-79876FCCF727}">
      <dsp:nvSpPr>
        <dsp:cNvPr id="0" name=""/>
        <dsp:cNvSpPr/>
      </dsp:nvSpPr>
      <dsp:spPr>
        <a:xfrm>
          <a:off x="4551858" y="1800713"/>
          <a:ext cx="400938" cy="401548"/>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5C0EE8D-6BD4-43AE-8221-63887740FC46}">
      <dsp:nvSpPr>
        <dsp:cNvPr id="0" name=""/>
        <dsp:cNvSpPr/>
      </dsp:nvSpPr>
      <dsp:spPr>
        <a:xfrm>
          <a:off x="1910250" y="3928985"/>
          <a:ext cx="724944" cy="725107"/>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9D15EA-119D-452E-AAC1-DB96307B34B7}">
      <dsp:nvSpPr>
        <dsp:cNvPr id="0" name=""/>
        <dsp:cNvSpPr/>
      </dsp:nvSpPr>
      <dsp:spPr>
        <a:xfrm>
          <a:off x="6745673" y="1247015"/>
          <a:ext cx="1727051" cy="1659767"/>
        </a:xfrm>
        <a:prstGeom prst="ellips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Зајакнување на системот за безбедност на информации</a:t>
          </a:r>
          <a:endParaRPr lang="mk-MK" sz="1000" kern="1200" dirty="0"/>
        </a:p>
      </dsp:txBody>
      <dsp:txXfrm>
        <a:off x="6998594" y="1490082"/>
        <a:ext cx="1221209" cy="1173633"/>
      </dsp:txXfrm>
    </dsp:sp>
    <dsp:sp modelId="{D5C8397C-10E0-4252-805A-D140F2850AD9}">
      <dsp:nvSpPr>
        <dsp:cNvPr id="0" name=""/>
        <dsp:cNvSpPr/>
      </dsp:nvSpPr>
      <dsp:spPr>
        <a:xfrm>
          <a:off x="6221449" y="2355662"/>
          <a:ext cx="400938" cy="401548"/>
        </a:xfrm>
        <a:prstGeom prst="ellipse">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027546-514D-4B06-954A-EE8108120293}">
      <dsp:nvSpPr>
        <dsp:cNvPr id="0" name=""/>
        <dsp:cNvSpPr/>
      </dsp:nvSpPr>
      <dsp:spPr>
        <a:xfrm>
          <a:off x="1634327" y="4792025"/>
          <a:ext cx="290717" cy="290687"/>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A0FC27-D9A2-458E-8C37-7AE6483A746F}">
      <dsp:nvSpPr>
        <dsp:cNvPr id="0" name=""/>
        <dsp:cNvSpPr/>
      </dsp:nvSpPr>
      <dsp:spPr>
        <a:xfrm>
          <a:off x="4531145" y="4378230"/>
          <a:ext cx="290717" cy="290687"/>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F878BD-2F61-4050-B0D3-DADAA6FB0B8F}">
      <dsp:nvSpPr>
        <dsp:cNvPr id="0" name=""/>
        <dsp:cNvSpPr/>
      </dsp:nvSpPr>
      <dsp:spPr>
        <a:xfrm>
          <a:off x="7530418" y="3887532"/>
          <a:ext cx="1536435" cy="1446108"/>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Зајакнување на внатрешните процеси  за поддршка на </a:t>
          </a:r>
          <a:r>
            <a:rPr lang="ru-RU" sz="900" kern="1200" dirty="0" smtClean="0"/>
            <a:t>основната</a:t>
          </a:r>
          <a:r>
            <a:rPr lang="ru-RU" sz="1000" kern="1200" dirty="0" smtClean="0"/>
            <a:t> дејност </a:t>
          </a:r>
          <a:endParaRPr lang="mk-MK" sz="1000" kern="1200" dirty="0"/>
        </a:p>
      </dsp:txBody>
      <dsp:txXfrm>
        <a:off x="7755424" y="4099310"/>
        <a:ext cx="1086423" cy="1022552"/>
      </dsp:txXfrm>
    </dsp:sp>
    <dsp:sp modelId="{0829ECAB-9D81-46D0-A909-4441D3BCBEC5}">
      <dsp:nvSpPr>
        <dsp:cNvPr id="0" name=""/>
        <dsp:cNvSpPr/>
      </dsp:nvSpPr>
      <dsp:spPr>
        <a:xfrm>
          <a:off x="7152040" y="3826503"/>
          <a:ext cx="290717" cy="290687"/>
        </a:xfrm>
        <a:prstGeom prst="ellips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683ACD-3EBC-48CF-A5D2-8FD3AC3FDC5C}">
      <dsp:nvSpPr>
        <dsp:cNvPr id="0" name=""/>
        <dsp:cNvSpPr/>
      </dsp:nvSpPr>
      <dsp:spPr>
        <a:xfrm>
          <a:off x="3357179" y="5132342"/>
          <a:ext cx="1466162" cy="1466329"/>
        </a:xfrm>
        <a:prstGeom prst="ellipse">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Нови услуги и задоволни корисници </a:t>
          </a:r>
          <a:endParaRPr lang="mk-MK" sz="1300" kern="1200" dirty="0"/>
        </a:p>
      </dsp:txBody>
      <dsp:txXfrm>
        <a:off x="3571893" y="5347081"/>
        <a:ext cx="1036734" cy="1036851"/>
      </dsp:txXfrm>
    </dsp:sp>
    <dsp:sp modelId="{2E9B74CB-7F68-4C88-A5D5-599F426A8D3C}">
      <dsp:nvSpPr>
        <dsp:cNvPr id="0" name=""/>
        <dsp:cNvSpPr/>
      </dsp:nvSpPr>
      <dsp:spPr>
        <a:xfrm>
          <a:off x="4666517" y="5082713"/>
          <a:ext cx="290717" cy="290687"/>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8924B3-64BA-4552-AEDF-E831E057AA03}">
      <dsp:nvSpPr>
        <dsp:cNvPr id="0" name=""/>
        <dsp:cNvSpPr/>
      </dsp:nvSpPr>
      <dsp:spPr>
        <a:xfrm>
          <a:off x="4190813" y="-153268"/>
          <a:ext cx="2595108" cy="2079401"/>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Подобрување на квалитетот на податоците – Централизирана регистарска платформа</a:t>
          </a:r>
          <a:endParaRPr lang="mk-MK" sz="1000" kern="1200" dirty="0"/>
        </a:p>
      </dsp:txBody>
      <dsp:txXfrm>
        <a:off x="4570858" y="151253"/>
        <a:ext cx="1835018" cy="1470359"/>
      </dsp:txXfrm>
    </dsp:sp>
    <dsp:sp modelId="{D0DF5BB4-8537-4AC0-864E-9C9912E6A15D}">
      <dsp:nvSpPr>
        <dsp:cNvPr id="0" name=""/>
        <dsp:cNvSpPr/>
      </dsp:nvSpPr>
      <dsp:spPr>
        <a:xfrm>
          <a:off x="2947364" y="1742704"/>
          <a:ext cx="290717" cy="290687"/>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905D1B-5120-41CC-B7E2-2E172B92EB0F}">
      <dsp:nvSpPr>
        <dsp:cNvPr id="0" name=""/>
        <dsp:cNvSpPr/>
      </dsp:nvSpPr>
      <dsp:spPr>
        <a:xfrm>
          <a:off x="6332410" y="514210"/>
          <a:ext cx="290717" cy="290687"/>
        </a:xfrm>
        <a:prstGeom prst="ellips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F8E01-EACC-46A7-8423-EEFB7E7E8E14}">
      <dsp:nvSpPr>
        <dsp:cNvPr id="0" name=""/>
        <dsp:cNvSpPr/>
      </dsp:nvSpPr>
      <dsp:spPr>
        <a:xfrm>
          <a:off x="3680989" y="2039332"/>
          <a:ext cx="2527172" cy="2527172"/>
        </a:xfrm>
        <a:prstGeom prst="gear9">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t>Потребите на корисниците</a:t>
          </a:r>
          <a:endParaRPr lang="mk-MK" sz="1050" kern="1200" dirty="0"/>
        </a:p>
      </dsp:txBody>
      <dsp:txXfrm>
        <a:off x="4189063" y="2631310"/>
        <a:ext cx="1511024" cy="1299019"/>
      </dsp:txXfrm>
    </dsp:sp>
    <dsp:sp modelId="{1C9A5A47-5FF3-4063-88E7-CD6D98F97A2C}">
      <dsp:nvSpPr>
        <dsp:cNvPr id="0" name=""/>
        <dsp:cNvSpPr/>
      </dsp:nvSpPr>
      <dsp:spPr>
        <a:xfrm>
          <a:off x="2210634" y="1470355"/>
          <a:ext cx="1837944" cy="1837944"/>
        </a:xfrm>
        <a:prstGeom prst="gear6">
          <a:avLst/>
        </a:prstGeom>
        <a:gradFill rotWithShape="0">
          <a:gsLst>
            <a:gs pos="0">
              <a:schemeClr val="accent2">
                <a:hueOff val="-4377215"/>
                <a:satOff val="-3950"/>
                <a:lumOff val="-881"/>
                <a:alphaOff val="0"/>
                <a:tint val="98000"/>
                <a:hueMod val="94000"/>
                <a:satMod val="130000"/>
                <a:lumMod val="128000"/>
              </a:schemeClr>
            </a:gs>
            <a:gs pos="100000">
              <a:schemeClr val="accent2">
                <a:hueOff val="-4377215"/>
                <a:satOff val="-3950"/>
                <a:lumOff val="-88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mk-MK" sz="800" kern="1200" dirty="0" smtClean="0"/>
            <a:t>Потребата за пристап </a:t>
          </a:r>
          <a:r>
            <a:rPr lang="mk-MK" sz="1000" kern="1200" dirty="0" smtClean="0"/>
            <a:t>до</a:t>
          </a:r>
          <a:r>
            <a:rPr lang="mk-MK" sz="800" kern="1200" dirty="0" smtClean="0"/>
            <a:t> валидни податоци </a:t>
          </a:r>
          <a:endParaRPr lang="mk-MK" sz="800" kern="1200" dirty="0"/>
        </a:p>
      </dsp:txBody>
      <dsp:txXfrm>
        <a:off x="2673342" y="1935859"/>
        <a:ext cx="912528" cy="906936"/>
      </dsp:txXfrm>
    </dsp:sp>
    <dsp:sp modelId="{2076490C-8857-40DA-8223-A09A9C5412FF}">
      <dsp:nvSpPr>
        <dsp:cNvPr id="0" name=""/>
        <dsp:cNvSpPr/>
      </dsp:nvSpPr>
      <dsp:spPr>
        <a:xfrm rot="20700000">
          <a:off x="3240070" y="202361"/>
          <a:ext cx="1800809" cy="1800809"/>
        </a:xfrm>
        <a:prstGeom prst="gear6">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mk-MK" sz="800" kern="1200" dirty="0" smtClean="0"/>
            <a:t>Потреба за меѓу </a:t>
          </a:r>
          <a:r>
            <a:rPr lang="mk-MK" sz="1000" kern="1200" dirty="0" smtClean="0"/>
            <a:t>институционална</a:t>
          </a:r>
          <a:r>
            <a:rPr lang="mk-MK" sz="800" kern="1200" dirty="0" smtClean="0"/>
            <a:t> поврзаност за размена на податоци</a:t>
          </a:r>
          <a:endParaRPr lang="mk-MK" sz="800" kern="1200" dirty="0"/>
        </a:p>
      </dsp:txBody>
      <dsp:txXfrm rot="-20700000">
        <a:off x="3635040" y="597331"/>
        <a:ext cx="1010869" cy="1010869"/>
      </dsp:txXfrm>
    </dsp:sp>
    <dsp:sp modelId="{242BFC20-3AAA-4C55-AA2D-511230189176}">
      <dsp:nvSpPr>
        <dsp:cNvPr id="0" name=""/>
        <dsp:cNvSpPr/>
      </dsp:nvSpPr>
      <dsp:spPr>
        <a:xfrm>
          <a:off x="3491085" y="1683824"/>
          <a:ext cx="3234781" cy="3234781"/>
        </a:xfrm>
        <a:prstGeom prst="circularArrow">
          <a:avLst>
            <a:gd name="adj1" fmla="val 4688"/>
            <a:gd name="adj2" fmla="val 299029"/>
            <a:gd name="adj3" fmla="val 2524978"/>
            <a:gd name="adj4" fmla="val 15842423"/>
            <a:gd name="adj5" fmla="val 5469"/>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970451-1A43-4692-859C-4EF0C901C888}">
      <dsp:nvSpPr>
        <dsp:cNvPr id="0" name=""/>
        <dsp:cNvSpPr/>
      </dsp:nvSpPr>
      <dsp:spPr>
        <a:xfrm>
          <a:off x="1885137" y="1061968"/>
          <a:ext cx="2350270" cy="2350270"/>
        </a:xfrm>
        <a:prstGeom prst="leftCircularArrow">
          <a:avLst>
            <a:gd name="adj1" fmla="val 6452"/>
            <a:gd name="adj2" fmla="val 429999"/>
            <a:gd name="adj3" fmla="val 10489124"/>
            <a:gd name="adj4" fmla="val 14837806"/>
            <a:gd name="adj5" fmla="val 7527"/>
          </a:avLst>
        </a:prstGeom>
        <a:gradFill rotWithShape="0">
          <a:gsLst>
            <a:gs pos="0">
              <a:schemeClr val="accent2">
                <a:hueOff val="-4377215"/>
                <a:satOff val="-3950"/>
                <a:lumOff val="-881"/>
                <a:alphaOff val="0"/>
                <a:tint val="98000"/>
                <a:hueMod val="94000"/>
                <a:satMod val="130000"/>
                <a:lumMod val="128000"/>
              </a:schemeClr>
            </a:gs>
            <a:gs pos="100000">
              <a:schemeClr val="accent2">
                <a:hueOff val="-4377215"/>
                <a:satOff val="-3950"/>
                <a:lumOff val="-88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0BB923-37F8-4BFE-B3E8-0504537FD920}">
      <dsp:nvSpPr>
        <dsp:cNvPr id="0" name=""/>
        <dsp:cNvSpPr/>
      </dsp:nvSpPr>
      <dsp:spPr>
        <a:xfrm>
          <a:off x="2823524" y="-193802"/>
          <a:ext cx="2534065" cy="2534065"/>
        </a:xfrm>
        <a:prstGeom prst="circularArrow">
          <a:avLst>
            <a:gd name="adj1" fmla="val 5984"/>
            <a:gd name="adj2" fmla="val 394124"/>
            <a:gd name="adj3" fmla="val 13313824"/>
            <a:gd name="adj4" fmla="val 10508221"/>
            <a:gd name="adj5" fmla="val 6981"/>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1A240-B671-4776-A3F0-D5AAC3E44967}">
      <dsp:nvSpPr>
        <dsp:cNvPr id="0" name=""/>
        <dsp:cNvSpPr/>
      </dsp:nvSpPr>
      <dsp:spPr>
        <a:xfrm>
          <a:off x="3135189" y="1805358"/>
          <a:ext cx="2388236" cy="2213117"/>
        </a:xfrm>
        <a:prstGeom prst="hexagon">
          <a:avLst>
            <a:gd name="adj" fmla="val 28570"/>
            <a:gd name="vf" fmla="val 115470"/>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mk-MK" sz="3000" b="1" kern="1200" dirty="0">
              <a:solidFill>
                <a:sysClr val="window" lastClr="FFFFFF"/>
              </a:solidFill>
              <a:latin typeface="Calibri" panose="020F0502020204030204"/>
              <a:ea typeface="+mn-ea"/>
              <a:cs typeface="+mn-cs"/>
            </a:rPr>
            <a:t>Деловен </a:t>
          </a:r>
          <a:r>
            <a:rPr lang="mk-MK" sz="3000" b="1" kern="1200" dirty="0" err="1">
              <a:solidFill>
                <a:sysClr val="window" lastClr="FFFFFF"/>
              </a:solidFill>
              <a:latin typeface="Calibri" panose="020F0502020204030204"/>
              <a:ea typeface="+mn-ea"/>
              <a:cs typeface="+mn-cs"/>
            </a:rPr>
            <a:t>еко-систем</a:t>
          </a:r>
          <a:endParaRPr lang="en-US" sz="3000" b="1" kern="1200" dirty="0">
            <a:solidFill>
              <a:sysClr val="window" lastClr="FFFFFF"/>
            </a:solidFill>
            <a:latin typeface="Calibri" panose="020F0502020204030204"/>
            <a:ea typeface="+mn-ea"/>
            <a:cs typeface="+mn-cs"/>
          </a:endParaRPr>
        </a:p>
      </dsp:txBody>
      <dsp:txXfrm>
        <a:off x="3550843" y="2190534"/>
        <a:ext cx="1556928" cy="1442765"/>
      </dsp:txXfrm>
    </dsp:sp>
    <dsp:sp modelId="{02C59595-CDAD-4056-B9BD-215B9EC62FED}">
      <dsp:nvSpPr>
        <dsp:cNvPr id="0" name=""/>
        <dsp:cNvSpPr/>
      </dsp:nvSpPr>
      <dsp:spPr>
        <a:xfrm>
          <a:off x="3953121" y="473590"/>
          <a:ext cx="901074" cy="776394"/>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99C9535-124A-48D0-8FFD-51FF6742F96C}">
      <dsp:nvSpPr>
        <dsp:cNvPr id="0" name=""/>
        <dsp:cNvSpPr/>
      </dsp:nvSpPr>
      <dsp:spPr>
        <a:xfrm>
          <a:off x="3281963" y="0"/>
          <a:ext cx="2103576"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k-MK" sz="2800" kern="1200">
              <a:solidFill>
                <a:sysClr val="window" lastClr="FFFFFF"/>
              </a:solidFill>
              <a:latin typeface="Calibri" panose="020F0502020204030204"/>
              <a:ea typeface="+mn-ea"/>
              <a:cs typeface="+mn-cs"/>
            </a:rPr>
            <a:t>Правни лица</a:t>
          </a:r>
          <a:endParaRPr lang="en-US" sz="2800" kern="1200">
            <a:solidFill>
              <a:sysClr val="window" lastClr="FFFFFF"/>
            </a:solidFill>
            <a:latin typeface="Calibri" panose="020F0502020204030204"/>
            <a:ea typeface="+mn-ea"/>
            <a:cs typeface="+mn-cs"/>
          </a:endParaRPr>
        </a:p>
      </dsp:txBody>
      <dsp:txXfrm>
        <a:off x="3618506" y="270882"/>
        <a:ext cx="1430490" cy="1151394"/>
      </dsp:txXfrm>
    </dsp:sp>
    <dsp:sp modelId="{424E599D-E4C5-4E71-A97D-FCCF8138CEC5}">
      <dsp:nvSpPr>
        <dsp:cNvPr id="0" name=""/>
        <dsp:cNvSpPr/>
      </dsp:nvSpPr>
      <dsp:spPr>
        <a:xfrm>
          <a:off x="5812612" y="1560199"/>
          <a:ext cx="901074" cy="776394"/>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8EF008B-39DA-402E-87BE-0D56D58FEAE5}">
      <dsp:nvSpPr>
        <dsp:cNvPr id="0" name=""/>
        <dsp:cNvSpPr/>
      </dsp:nvSpPr>
      <dsp:spPr>
        <a:xfrm>
          <a:off x="5070901" y="1041405"/>
          <a:ext cx="2115553"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k-MK" sz="2000" kern="1200">
              <a:solidFill>
                <a:sysClr val="window" lastClr="FFFFFF"/>
              </a:solidFill>
              <a:latin typeface="Calibri" panose="020F0502020204030204"/>
              <a:ea typeface="+mn-ea"/>
              <a:cs typeface="+mn-cs"/>
            </a:rPr>
            <a:t>ЦРРМ, УЈП, ПИОМ итн.</a:t>
          </a:r>
          <a:endParaRPr lang="en-US" sz="2000" kern="1200">
            <a:solidFill>
              <a:sysClr val="window" lastClr="FFFFFF"/>
            </a:solidFill>
            <a:latin typeface="Calibri" panose="020F0502020204030204"/>
            <a:ea typeface="+mn-ea"/>
            <a:cs typeface="+mn-cs"/>
          </a:endParaRPr>
        </a:p>
      </dsp:txBody>
      <dsp:txXfrm>
        <a:off x="5408442" y="1311552"/>
        <a:ext cx="1440471" cy="1152864"/>
      </dsp:txXfrm>
    </dsp:sp>
    <dsp:sp modelId="{26480817-0927-46CB-B1E5-52685CA57EC6}">
      <dsp:nvSpPr>
        <dsp:cNvPr id="0" name=""/>
        <dsp:cNvSpPr/>
      </dsp:nvSpPr>
      <dsp:spPr>
        <a:xfrm>
          <a:off x="5968122" y="3537388"/>
          <a:ext cx="901074" cy="776394"/>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15FDCFE-80EB-4797-B1CF-2B35A309CC48}">
      <dsp:nvSpPr>
        <dsp:cNvPr id="0" name=""/>
        <dsp:cNvSpPr/>
      </dsp:nvSpPr>
      <dsp:spPr>
        <a:xfrm>
          <a:off x="4999691" y="3088688"/>
          <a:ext cx="2257975"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k-MK" sz="2000" kern="1200" dirty="0">
              <a:solidFill>
                <a:sysClr val="window" lastClr="FFFFFF"/>
              </a:solidFill>
              <a:latin typeface="Calibri" panose="020F0502020204030204"/>
              <a:ea typeface="+mn-ea"/>
              <a:cs typeface="+mn-cs"/>
            </a:rPr>
            <a:t>Банки и други обезбедувачи на  алатки и </a:t>
          </a:r>
          <a:r>
            <a:rPr lang="mk-MK" sz="2000" kern="1200" dirty="0" err="1">
              <a:solidFill>
                <a:sysClr val="window" lastClr="FFFFFF"/>
              </a:solidFill>
              <a:latin typeface="Calibri" panose="020F0502020204030204"/>
              <a:ea typeface="+mn-ea"/>
              <a:cs typeface="+mn-cs"/>
            </a:rPr>
            <a:t>инстру</a:t>
          </a:r>
          <a:r>
            <a:rPr lang="mk-MK" sz="2000" kern="1200" dirty="0">
              <a:solidFill>
                <a:sysClr val="window" lastClr="FFFFFF"/>
              </a:solidFill>
              <a:latin typeface="Calibri" panose="020F0502020204030204"/>
              <a:ea typeface="+mn-ea"/>
              <a:cs typeface="+mn-cs"/>
            </a:rPr>
            <a:t>-менти</a:t>
          </a:r>
          <a:endParaRPr lang="en-US" sz="2000" kern="1200" dirty="0">
            <a:solidFill>
              <a:sysClr val="window" lastClr="FFFFFF"/>
            </a:solidFill>
            <a:latin typeface="Calibri" panose="020F0502020204030204"/>
            <a:ea typeface="+mn-ea"/>
            <a:cs typeface="+mn-cs"/>
          </a:endParaRPr>
        </a:p>
      </dsp:txBody>
      <dsp:txXfrm>
        <a:off x="5349101" y="3350695"/>
        <a:ext cx="1559155" cy="1169144"/>
      </dsp:txXfrm>
    </dsp:sp>
    <dsp:sp modelId="{80F21F82-1112-46A3-A02E-E3F2D903E5DA}">
      <dsp:nvSpPr>
        <dsp:cNvPr id="0" name=""/>
        <dsp:cNvSpPr/>
      </dsp:nvSpPr>
      <dsp:spPr>
        <a:xfrm>
          <a:off x="3817196" y="4463204"/>
          <a:ext cx="901074" cy="776394"/>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7DD7B6C-AA38-4C20-AF33-6D38D3B61E76}">
      <dsp:nvSpPr>
        <dsp:cNvPr id="0" name=""/>
        <dsp:cNvSpPr/>
      </dsp:nvSpPr>
      <dsp:spPr>
        <a:xfrm>
          <a:off x="3182785" y="4131259"/>
          <a:ext cx="2301932"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k-MK" sz="2000" kern="1200">
              <a:solidFill>
                <a:sysClr val="window" lastClr="FFFFFF"/>
              </a:solidFill>
              <a:latin typeface="Calibri" panose="020F0502020204030204"/>
              <a:ea typeface="+mn-ea"/>
              <a:cs typeface="+mn-cs"/>
            </a:rPr>
            <a:t>Други институции (царина, даватели на лиценци итн.)</a:t>
          </a:r>
          <a:endParaRPr lang="en-US" sz="2000" kern="1200">
            <a:solidFill>
              <a:sysClr val="window" lastClr="FFFFFF"/>
            </a:solidFill>
            <a:latin typeface="Calibri" panose="020F0502020204030204"/>
            <a:ea typeface="+mn-ea"/>
            <a:cs typeface="+mn-cs"/>
          </a:endParaRPr>
        </a:p>
      </dsp:txBody>
      <dsp:txXfrm>
        <a:off x="3535858" y="4390957"/>
        <a:ext cx="1595786" cy="1173762"/>
      </dsp:txXfrm>
    </dsp:sp>
    <dsp:sp modelId="{90004F3C-5792-4592-A863-E2942958FFAE}">
      <dsp:nvSpPr>
        <dsp:cNvPr id="0" name=""/>
        <dsp:cNvSpPr/>
      </dsp:nvSpPr>
      <dsp:spPr>
        <a:xfrm>
          <a:off x="2031699" y="3416269"/>
          <a:ext cx="901074" cy="776394"/>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CED24C8-3DB1-4393-8D80-9E4FB80F9E16}">
      <dsp:nvSpPr>
        <dsp:cNvPr id="0" name=""/>
        <dsp:cNvSpPr/>
      </dsp:nvSpPr>
      <dsp:spPr>
        <a:xfrm>
          <a:off x="1439237" y="3089853"/>
          <a:ext cx="2182507"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k-MK" sz="2000" kern="1200">
              <a:solidFill>
                <a:sysClr val="window" lastClr="FFFFFF"/>
              </a:solidFill>
              <a:latin typeface="Calibri" panose="020F0502020204030204"/>
              <a:ea typeface="+mn-ea"/>
              <a:cs typeface="+mn-cs"/>
            </a:rPr>
            <a:t>Тела за подршка на (домашни и странски) инвестиции</a:t>
          </a:r>
          <a:endParaRPr lang="en-US" sz="2000" kern="1200">
            <a:solidFill>
              <a:sysClr val="window" lastClr="FFFFFF"/>
            </a:solidFill>
            <a:latin typeface="Calibri" panose="020F0502020204030204"/>
            <a:ea typeface="+mn-ea"/>
            <a:cs typeface="+mn-cs"/>
          </a:endParaRPr>
        </a:p>
      </dsp:txBody>
      <dsp:txXfrm>
        <a:off x="1782358" y="3356041"/>
        <a:ext cx="1496265" cy="1160782"/>
      </dsp:txXfrm>
    </dsp:sp>
    <dsp:sp modelId="{E80E88CB-14F9-4EC6-9B50-D02F8D88FEE7}">
      <dsp:nvSpPr>
        <dsp:cNvPr id="0" name=""/>
        <dsp:cNvSpPr/>
      </dsp:nvSpPr>
      <dsp:spPr>
        <a:xfrm>
          <a:off x="1431301" y="1039076"/>
          <a:ext cx="2198380" cy="1693158"/>
        </a:xfrm>
        <a:prstGeom prst="hexagon">
          <a:avLst>
            <a:gd name="adj" fmla="val 28570"/>
            <a:gd name="vf" fmla="val 11547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k-MK" sz="2000" kern="1200">
              <a:solidFill>
                <a:sysClr val="window" lastClr="FFFFFF"/>
              </a:solidFill>
              <a:latin typeface="Calibri" panose="020F0502020204030204"/>
              <a:ea typeface="+mn-ea"/>
              <a:cs typeface="+mn-cs"/>
            </a:rPr>
            <a:t>Влада и други законоавци</a:t>
          </a:r>
          <a:endParaRPr lang="en-US" sz="2000" kern="1200">
            <a:solidFill>
              <a:sysClr val="window" lastClr="FFFFFF"/>
            </a:solidFill>
            <a:latin typeface="Calibri" panose="020F0502020204030204"/>
            <a:ea typeface="+mn-ea"/>
            <a:cs typeface="+mn-cs"/>
          </a:endParaRPr>
        </a:p>
      </dsp:txBody>
      <dsp:txXfrm>
        <a:off x="1775744" y="1304361"/>
        <a:ext cx="1509494" cy="1162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2CBBC-2B38-4F2E-9505-6FDE861FF692}">
      <dsp:nvSpPr>
        <dsp:cNvPr id="0" name=""/>
        <dsp:cNvSpPr/>
      </dsp:nvSpPr>
      <dsp:spPr>
        <a:xfrm>
          <a:off x="3279437" y="2781667"/>
          <a:ext cx="2335927" cy="2335927"/>
        </a:xfrm>
        <a:prstGeom prst="ellips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mk-MK" sz="2400" kern="1200" dirty="0" smtClean="0"/>
            <a:t>Развојна стратегија 2023 - 2027</a:t>
          </a:r>
          <a:endParaRPr lang="mk-MK" sz="2400" kern="1200" dirty="0"/>
        </a:p>
      </dsp:txBody>
      <dsp:txXfrm>
        <a:off x="3621526" y="3123756"/>
        <a:ext cx="1651749" cy="1651749"/>
      </dsp:txXfrm>
    </dsp:sp>
    <dsp:sp modelId="{DD285470-4D6E-4401-A4EC-36141D25E53C}">
      <dsp:nvSpPr>
        <dsp:cNvPr id="0" name=""/>
        <dsp:cNvSpPr/>
      </dsp:nvSpPr>
      <dsp:spPr>
        <a:xfrm rot="12900000">
          <a:off x="1778065" y="2374034"/>
          <a:ext cx="1789075" cy="665739"/>
        </a:xfrm>
        <a:prstGeom prst="leftArrow">
          <a:avLst>
            <a:gd name="adj1" fmla="val 60000"/>
            <a:gd name="adj2" fmla="val 5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22129D-580C-47E0-A9C5-E0CB8C8FBC12}">
      <dsp:nvSpPr>
        <dsp:cNvPr id="0" name=""/>
        <dsp:cNvSpPr/>
      </dsp:nvSpPr>
      <dsp:spPr>
        <a:xfrm>
          <a:off x="830275" y="1306166"/>
          <a:ext cx="2219131" cy="1775305"/>
        </a:xfrm>
        <a:prstGeom prst="roundRect">
          <a:avLst>
            <a:gd name="adj" fmla="val 1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1. Проекти  кои се префрлени и продолжуваат со реализација од претходниот стратешки период </a:t>
          </a:r>
          <a:endParaRPr lang="mk-MK" sz="1600" kern="1200" dirty="0"/>
        </a:p>
      </dsp:txBody>
      <dsp:txXfrm>
        <a:off x="882272" y="1358163"/>
        <a:ext cx="2115137" cy="1671311"/>
      </dsp:txXfrm>
    </dsp:sp>
    <dsp:sp modelId="{83957A25-789B-43E2-AF6C-A2CB4EB8C5AF}">
      <dsp:nvSpPr>
        <dsp:cNvPr id="0" name=""/>
        <dsp:cNvSpPr/>
      </dsp:nvSpPr>
      <dsp:spPr>
        <a:xfrm rot="16287620">
          <a:off x="3607249" y="1449883"/>
          <a:ext cx="1790783" cy="665739"/>
        </a:xfrm>
        <a:prstGeom prst="leftArrow">
          <a:avLst>
            <a:gd name="adj1" fmla="val 60000"/>
            <a:gd name="adj2" fmla="val 5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AD25A7D-BFB5-4A68-A725-D8D59916329E}">
      <dsp:nvSpPr>
        <dsp:cNvPr id="0" name=""/>
        <dsp:cNvSpPr/>
      </dsp:nvSpPr>
      <dsp:spPr>
        <a:xfrm>
          <a:off x="3415894" y="0"/>
          <a:ext cx="2219131" cy="1775305"/>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Проекти кои опфаќаат нови сервиси за БИФИДЕКС </a:t>
          </a:r>
          <a:endParaRPr lang="mk-MK" sz="1600" kern="1200" dirty="0"/>
        </a:p>
      </dsp:txBody>
      <dsp:txXfrm>
        <a:off x="3467891" y="51997"/>
        <a:ext cx="2115137" cy="1671311"/>
      </dsp:txXfrm>
    </dsp:sp>
    <dsp:sp modelId="{E1FD96AB-D9F7-42E0-BAF8-DAB01A8915B7}">
      <dsp:nvSpPr>
        <dsp:cNvPr id="0" name=""/>
        <dsp:cNvSpPr/>
      </dsp:nvSpPr>
      <dsp:spPr>
        <a:xfrm rot="19500000">
          <a:off x="5327660" y="2374034"/>
          <a:ext cx="1789075" cy="665739"/>
        </a:xfrm>
        <a:prstGeom prst="leftArrow">
          <a:avLst>
            <a:gd name="adj1" fmla="val 60000"/>
            <a:gd name="adj2" fmla="val 5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549968-E929-4876-A233-BB2B528C5B5B}">
      <dsp:nvSpPr>
        <dsp:cNvPr id="0" name=""/>
        <dsp:cNvSpPr/>
      </dsp:nvSpPr>
      <dsp:spPr>
        <a:xfrm>
          <a:off x="5845395" y="1306166"/>
          <a:ext cx="2219131" cy="1775305"/>
        </a:xfrm>
        <a:prstGeom prst="roundRect">
          <a:avLst>
            <a:gd name="adj" fmla="val 1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
          </a:r>
          <a:br>
            <a:rPr lang="ru-RU" sz="1600" kern="1200" dirty="0" smtClean="0"/>
          </a:br>
          <a:r>
            <a:rPr lang="ru-RU" sz="1600" kern="1200" dirty="0" smtClean="0"/>
            <a:t>Проекти предложени од стана на работната група како стратешки приоритет</a:t>
          </a:r>
          <a:endParaRPr lang="mk-MK" sz="1600" kern="1200" dirty="0"/>
        </a:p>
      </dsp:txBody>
      <dsp:txXfrm>
        <a:off x="5897392" y="1358163"/>
        <a:ext cx="2115137" cy="1671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05527-A859-4DD3-833C-2E81F8C9A894}">
      <dsp:nvSpPr>
        <dsp:cNvPr id="0" name=""/>
        <dsp:cNvSpPr/>
      </dsp:nvSpPr>
      <dsp:spPr>
        <a:xfrm>
          <a:off x="684021" y="-342848"/>
          <a:ext cx="10223436" cy="6477633"/>
        </a:xfrm>
        <a:prstGeom prst="swooshArrow">
          <a:avLst>
            <a:gd name="adj1" fmla="val 25000"/>
            <a:gd name="adj2" fmla="val 25000"/>
          </a:avLst>
        </a:prstGeom>
        <a:gradFill rotWithShape="0">
          <a:gsLst>
            <a:gs pos="0">
              <a:srgbClr val="5B9BD5">
                <a:tint val="40000"/>
                <a:hueOff val="0"/>
                <a:satOff val="0"/>
                <a:lumOff val="0"/>
                <a:alphaOff val="0"/>
                <a:satMod val="103000"/>
                <a:lumMod val="102000"/>
                <a:tint val="94000"/>
              </a:srgbClr>
            </a:gs>
            <a:gs pos="50000">
              <a:srgbClr val="5B9BD5">
                <a:tint val="40000"/>
                <a:hueOff val="0"/>
                <a:satOff val="0"/>
                <a:lumOff val="0"/>
                <a:alphaOff val="0"/>
                <a:satMod val="110000"/>
                <a:lumMod val="100000"/>
                <a:shade val="100000"/>
              </a:srgbClr>
            </a:gs>
            <a:gs pos="100000">
              <a:srgbClr val="5B9BD5">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9108DCC-9055-44A8-A1EA-3305060298FA}">
      <dsp:nvSpPr>
        <dsp:cNvPr id="0" name=""/>
        <dsp:cNvSpPr/>
      </dsp:nvSpPr>
      <dsp:spPr>
        <a:xfrm>
          <a:off x="408447" y="5665725"/>
          <a:ext cx="235139" cy="235139"/>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586619-698C-41DF-863D-58EF9AB82661}">
      <dsp:nvSpPr>
        <dsp:cNvPr id="0" name=""/>
        <dsp:cNvSpPr/>
      </dsp:nvSpPr>
      <dsp:spPr>
        <a:xfrm>
          <a:off x="349085" y="3928350"/>
          <a:ext cx="1418340" cy="280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95" tIns="0" rIns="0" bIns="0" numCol="1" spcCol="1270" anchor="t" anchorCtr="0">
          <a:noAutofit/>
        </a:bodyPr>
        <a:lstStyle/>
        <a:p>
          <a:pPr lvl="0" algn="l" defTabSz="400050">
            <a:lnSpc>
              <a:spcPct val="90000"/>
            </a:lnSpc>
            <a:spcBef>
              <a:spcPct val="0"/>
            </a:spcBef>
            <a:spcAft>
              <a:spcPct val="35000"/>
            </a:spcAft>
          </a:pPr>
          <a:r>
            <a:rPr lang="mk-MK" sz="900" b="1" kern="1200" dirty="0" smtClean="0">
              <a:solidFill>
                <a:sysClr val="windowText" lastClr="000000">
                  <a:hueOff val="0"/>
                  <a:satOff val="0"/>
                  <a:lumOff val="0"/>
                  <a:alphaOff val="0"/>
                </a:sysClr>
              </a:solidFill>
              <a:latin typeface="Calibri" panose="020F0502020204030204"/>
              <a:ea typeface="+mn-ea"/>
              <a:cs typeface="+mn-cs"/>
            </a:rPr>
            <a:t> 2004-2006</a:t>
          </a:r>
        </a:p>
        <a:p>
          <a:pPr lvl="0" algn="l" defTabSz="400050">
            <a:lnSpc>
              <a:spcPct val="90000"/>
            </a:lnSpc>
            <a:spcBef>
              <a:spcPct val="0"/>
            </a:spcBef>
            <a:spcAft>
              <a:spcPct val="35000"/>
            </a:spcAft>
          </a:pPr>
          <a:r>
            <a:rPr lang="mk-MK" sz="900" kern="1200" dirty="0" smtClean="0">
              <a:solidFill>
                <a:sysClr val="windowText" lastClr="000000">
                  <a:hueOff val="0"/>
                  <a:satOff val="0"/>
                  <a:lumOff val="0"/>
                  <a:alphaOff val="0"/>
                </a:sysClr>
              </a:solidFill>
              <a:latin typeface="Calibri" panose="020F0502020204030204"/>
              <a:ea typeface="+mn-ea"/>
              <a:cs typeface="+mn-cs"/>
            </a:rPr>
            <a:t> </a:t>
          </a:r>
          <a:r>
            <a:rPr lang="mk-MK" sz="900" kern="1200" dirty="0">
              <a:solidFill>
                <a:sysClr val="windowText" lastClr="000000">
                  <a:hueOff val="0"/>
                  <a:satOff val="0"/>
                  <a:lumOff val="0"/>
                  <a:alphaOff val="0"/>
                </a:sysClr>
              </a:solidFill>
              <a:latin typeface="Calibri" panose="020F0502020204030204"/>
              <a:ea typeface="+mn-ea"/>
              <a:cs typeface="+mn-cs"/>
            </a:rPr>
            <a:t>-трансфер на регистрација од трговските судови</a:t>
          </a:r>
        </a:p>
        <a:p>
          <a:pPr lvl="0" algn="l" defTabSz="400050">
            <a:lnSpc>
              <a:spcPct val="90000"/>
            </a:lnSpc>
            <a:spcBef>
              <a:spcPct val="0"/>
            </a:spcBef>
            <a:spcAft>
              <a:spcPct val="35000"/>
            </a:spcAft>
          </a:pPr>
          <a:r>
            <a:rPr lang="mk-MK" sz="900" kern="1200" dirty="0">
              <a:solidFill>
                <a:sysClr val="windowText" lastClr="000000">
                  <a:hueOff val="0"/>
                  <a:satOff val="0"/>
                  <a:lumOff val="0"/>
                  <a:alphaOff val="0"/>
                </a:sysClr>
              </a:solidFill>
              <a:latin typeface="Calibri" panose="020F0502020204030204"/>
              <a:ea typeface="+mn-ea"/>
              <a:cs typeface="+mn-cs"/>
            </a:rPr>
            <a:t>-конверзија на судските влошки во електронска форма</a:t>
          </a:r>
        </a:p>
        <a:p>
          <a:pPr lvl="0" algn="l" defTabSz="400050">
            <a:lnSpc>
              <a:spcPct val="90000"/>
            </a:lnSpc>
            <a:spcBef>
              <a:spcPct val="0"/>
            </a:spcBef>
            <a:spcAft>
              <a:spcPct val="35000"/>
            </a:spcAft>
          </a:pPr>
          <a:r>
            <a:rPr lang="mk-MK" sz="900" kern="1200" dirty="0">
              <a:solidFill>
                <a:sysClr val="windowText" lastClr="000000">
                  <a:hueOff val="0"/>
                  <a:satOff val="0"/>
                  <a:lumOff val="0"/>
                  <a:alphaOff val="0"/>
                </a:sysClr>
              </a:solidFill>
              <a:latin typeface="Calibri" panose="020F0502020204030204"/>
              <a:ea typeface="+mn-ea"/>
              <a:cs typeface="+mn-cs"/>
            </a:rPr>
            <a:t>-воспоставување на единствен централизиран трговски регистар</a:t>
          </a:r>
        </a:p>
        <a:p>
          <a:pPr lvl="0" algn="l" defTabSz="400050">
            <a:lnSpc>
              <a:spcPct val="90000"/>
            </a:lnSpc>
            <a:spcBef>
              <a:spcPct val="0"/>
            </a:spcBef>
            <a:spcAft>
              <a:spcPct val="35000"/>
            </a:spcAft>
          </a:pPr>
          <a:r>
            <a:rPr lang="mk-MK" sz="900" kern="1200" dirty="0">
              <a:solidFill>
                <a:sysClr val="windowText" lastClr="000000">
                  <a:hueOff val="0"/>
                  <a:satOff val="0"/>
                  <a:lumOff val="0"/>
                  <a:alphaOff val="0"/>
                </a:sysClr>
              </a:solidFill>
              <a:latin typeface="Calibri" panose="020F0502020204030204"/>
              <a:ea typeface="+mn-ea"/>
              <a:cs typeface="+mn-cs"/>
            </a:rPr>
            <a:t>-кратење на постапка за регистрација од 48 на 3 дена</a:t>
          </a:r>
        </a:p>
        <a:p>
          <a:pPr lvl="0" algn="l" defTabSz="400050">
            <a:lnSpc>
              <a:spcPct val="90000"/>
            </a:lnSpc>
            <a:spcBef>
              <a:spcPct val="0"/>
            </a:spcBef>
            <a:spcAft>
              <a:spcPct val="35000"/>
            </a:spcAft>
          </a:pPr>
          <a:r>
            <a:rPr lang="mk-MK" sz="900" kern="1200" dirty="0">
              <a:solidFill>
                <a:sysClr val="windowText" lastClr="000000">
                  <a:hueOff val="0"/>
                  <a:satOff val="0"/>
                  <a:lumOff val="0"/>
                  <a:alphaOff val="0"/>
                </a:sysClr>
              </a:solidFill>
              <a:latin typeface="Calibri" panose="020F0502020204030204"/>
              <a:ea typeface="+mn-ea"/>
              <a:cs typeface="+mn-cs"/>
            </a:rPr>
            <a:t>интероперабилност со УЈП, КИБС и ДЗС</a:t>
          </a:r>
        </a:p>
        <a:p>
          <a:pPr lvl="0" algn="l" defTabSz="400050">
            <a:lnSpc>
              <a:spcPct val="90000"/>
            </a:lnSpc>
            <a:spcBef>
              <a:spcPct val="0"/>
            </a:spcBef>
            <a:spcAft>
              <a:spcPct val="35000"/>
            </a:spcAft>
          </a:pPr>
          <a:endParaRPr lang="mk-MK" sz="1000" kern="1200" dirty="0">
            <a:solidFill>
              <a:sysClr val="windowText" lastClr="000000">
                <a:hueOff val="0"/>
                <a:satOff val="0"/>
                <a:lumOff val="0"/>
                <a:alphaOff val="0"/>
              </a:sysClr>
            </a:solidFill>
            <a:latin typeface="Calibri" panose="020F0502020204030204"/>
            <a:ea typeface="+mn-ea"/>
            <a:cs typeface="+mn-cs"/>
          </a:endParaRPr>
        </a:p>
      </dsp:txBody>
      <dsp:txXfrm>
        <a:off x="349085" y="3928350"/>
        <a:ext cx="1418340" cy="2804146"/>
      </dsp:txXfrm>
    </dsp:sp>
    <dsp:sp modelId="{B2B86A53-3A57-449B-90C9-742BF1173085}">
      <dsp:nvSpPr>
        <dsp:cNvPr id="0" name=""/>
        <dsp:cNvSpPr/>
      </dsp:nvSpPr>
      <dsp:spPr>
        <a:xfrm>
          <a:off x="1564751" y="3677052"/>
          <a:ext cx="368043" cy="368043"/>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8BC650-2494-4201-AFFE-B26745A7232D}">
      <dsp:nvSpPr>
        <dsp:cNvPr id="0" name=""/>
        <dsp:cNvSpPr/>
      </dsp:nvSpPr>
      <dsp:spPr>
        <a:xfrm>
          <a:off x="1686339" y="3234688"/>
          <a:ext cx="1465132" cy="306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19" tIns="0" rIns="0" bIns="0" numCol="1" spcCol="1270" anchor="t" anchorCtr="0">
          <a:noAutofit/>
        </a:bodyPr>
        <a:lstStyle/>
        <a:p>
          <a:pPr lvl="0" algn="l" defTabSz="355600">
            <a:lnSpc>
              <a:spcPct val="90000"/>
            </a:lnSpc>
            <a:spcBef>
              <a:spcPct val="0"/>
            </a:spcBef>
            <a:spcAft>
              <a:spcPct val="35000"/>
            </a:spcAft>
          </a:pPr>
          <a:endParaRPr lang="en-US" sz="800" b="1" kern="1200" dirty="0" smtClean="0">
            <a:solidFill>
              <a:sysClr val="windowText" lastClr="000000">
                <a:hueOff val="0"/>
                <a:satOff val="0"/>
                <a:lumOff val="0"/>
                <a:alphaOff val="0"/>
              </a:sysClr>
            </a:solidFill>
            <a:latin typeface="Calibri" panose="020F0502020204030204"/>
            <a:ea typeface="+mn-ea"/>
            <a:cs typeface="+mn-cs"/>
          </a:endParaRPr>
        </a:p>
        <a:p>
          <a:pPr lvl="0" algn="l" defTabSz="355600">
            <a:lnSpc>
              <a:spcPct val="90000"/>
            </a:lnSpc>
            <a:spcBef>
              <a:spcPct val="0"/>
            </a:spcBef>
            <a:spcAft>
              <a:spcPct val="35000"/>
            </a:spcAft>
          </a:pPr>
          <a:endParaRPr lang="en-US" sz="800" b="1" kern="1200" dirty="0" smtClean="0">
            <a:solidFill>
              <a:sysClr val="windowText" lastClr="000000">
                <a:hueOff val="0"/>
                <a:satOff val="0"/>
                <a:lumOff val="0"/>
                <a:alphaOff val="0"/>
              </a:sysClr>
            </a:solidFill>
            <a:latin typeface="Calibri" panose="020F0502020204030204"/>
            <a:ea typeface="+mn-ea"/>
            <a:cs typeface="+mn-cs"/>
          </a:endParaRPr>
        </a:p>
        <a:p>
          <a:pPr lvl="0" algn="l" defTabSz="355600">
            <a:lnSpc>
              <a:spcPct val="90000"/>
            </a:lnSpc>
            <a:spcBef>
              <a:spcPct val="0"/>
            </a:spcBef>
            <a:spcAft>
              <a:spcPct val="35000"/>
            </a:spcAft>
          </a:pPr>
          <a:endParaRPr lang="en-US" sz="800" b="1" kern="1200" dirty="0" smtClean="0">
            <a:solidFill>
              <a:sysClr val="windowText" lastClr="000000">
                <a:hueOff val="0"/>
                <a:satOff val="0"/>
                <a:lumOff val="0"/>
                <a:alphaOff val="0"/>
              </a:sysClr>
            </a:solidFill>
            <a:latin typeface="Calibri" panose="020F0502020204030204"/>
            <a:ea typeface="+mn-ea"/>
            <a:cs typeface="+mn-cs"/>
          </a:endParaRPr>
        </a:p>
        <a:p>
          <a:pPr lvl="0" algn="l" defTabSz="355600">
            <a:lnSpc>
              <a:spcPct val="90000"/>
            </a:lnSpc>
            <a:spcBef>
              <a:spcPct val="0"/>
            </a:spcBef>
            <a:spcAft>
              <a:spcPct val="35000"/>
            </a:spcAft>
          </a:pPr>
          <a:r>
            <a:rPr lang="mk-MK" sz="1000" b="1" kern="1200" dirty="0" smtClean="0">
              <a:solidFill>
                <a:sysClr val="windowText" lastClr="000000">
                  <a:hueOff val="0"/>
                  <a:satOff val="0"/>
                  <a:lumOff val="0"/>
                  <a:alphaOff val="0"/>
                </a:sysClr>
              </a:solidFill>
              <a:latin typeface="Calibri" panose="020F0502020204030204"/>
              <a:ea typeface="+mn-ea"/>
              <a:cs typeface="+mn-cs"/>
            </a:rPr>
            <a:t> </a:t>
          </a:r>
        </a:p>
        <a:p>
          <a:pPr lvl="0" algn="l" defTabSz="355600">
            <a:lnSpc>
              <a:spcPct val="90000"/>
            </a:lnSpc>
            <a:spcBef>
              <a:spcPct val="0"/>
            </a:spcBef>
            <a:spcAft>
              <a:spcPct val="35000"/>
            </a:spcAft>
          </a:pPr>
          <a:r>
            <a:rPr lang="mk-MK" sz="1000" b="1" kern="1200" dirty="0" smtClean="0">
              <a:solidFill>
                <a:sysClr val="windowText" lastClr="000000">
                  <a:hueOff val="0"/>
                  <a:satOff val="0"/>
                  <a:lumOff val="0"/>
                  <a:alphaOff val="0"/>
                </a:sysClr>
              </a:solidFill>
              <a:latin typeface="Calibri" panose="020F0502020204030204"/>
              <a:ea typeface="+mn-ea"/>
              <a:cs typeface="+mn-cs"/>
            </a:rPr>
            <a:t>2007-2009</a:t>
          </a:r>
          <a:endParaRPr lang="mk-MK" sz="1000" b="1" kern="1200" dirty="0">
            <a:solidFill>
              <a:sysClr val="windowText" lastClr="000000">
                <a:hueOff val="0"/>
                <a:satOff val="0"/>
                <a:lumOff val="0"/>
                <a:alphaOff val="0"/>
              </a:sysClr>
            </a:solidFill>
            <a:latin typeface="Calibri" panose="020F0502020204030204"/>
            <a:ea typeface="+mn-ea"/>
            <a:cs typeface="+mn-cs"/>
          </a:endParaRPr>
        </a:p>
        <a:p>
          <a:pPr lvl="0" algn="l" defTabSz="3556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-намалување на време за регистрација на </a:t>
          </a:r>
          <a:r>
            <a:rPr lang="mk-MK" sz="1000" kern="1200" dirty="0" err="1">
              <a:solidFill>
                <a:sysClr val="windowText" lastClr="000000">
                  <a:hueOff val="0"/>
                  <a:satOff val="0"/>
                  <a:lumOff val="0"/>
                  <a:alphaOff val="0"/>
                </a:sysClr>
              </a:solidFill>
              <a:latin typeface="Calibri" panose="020F0502020204030204"/>
              <a:ea typeface="+mn-ea"/>
              <a:cs typeface="+mn-cs"/>
            </a:rPr>
            <a:t>отварање</a:t>
          </a:r>
          <a:r>
            <a:rPr lang="mk-MK" sz="1000" kern="1200" dirty="0">
              <a:solidFill>
                <a:sysClr val="windowText" lastClr="000000">
                  <a:hueOff val="0"/>
                  <a:satOff val="0"/>
                  <a:lumOff val="0"/>
                  <a:alphaOff val="0"/>
                </a:sysClr>
              </a:solidFill>
              <a:latin typeface="Calibri" panose="020F0502020204030204"/>
              <a:ea typeface="+mn-ea"/>
              <a:cs typeface="+mn-cs"/>
            </a:rPr>
            <a:t> канцеларија на Агенцијата за вработување</a:t>
          </a:r>
        </a:p>
        <a:p>
          <a:pPr lvl="0" algn="l" defTabSz="3556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-Електронско поднесување на годишни сметки</a:t>
          </a:r>
        </a:p>
        <a:p>
          <a:pPr lvl="0" algn="l" defTabSz="3556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-воведување на општа бизнис клаузула</a:t>
          </a:r>
        </a:p>
        <a:p>
          <a:pPr lvl="0" algn="l" defTabSz="3556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електронски дистрибутивен систем</a:t>
          </a:r>
        </a:p>
      </dsp:txBody>
      <dsp:txXfrm>
        <a:off x="1686339" y="3234688"/>
        <a:ext cx="1465132" cy="3066161"/>
      </dsp:txXfrm>
    </dsp:sp>
    <dsp:sp modelId="{240BF6F8-A433-4867-ACC2-FB79DD2F78A6}">
      <dsp:nvSpPr>
        <dsp:cNvPr id="0" name=""/>
        <dsp:cNvSpPr/>
      </dsp:nvSpPr>
      <dsp:spPr>
        <a:xfrm>
          <a:off x="2806472" y="2430769"/>
          <a:ext cx="490724" cy="490724"/>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58D96C-247C-4295-B034-A2FF3A7EF1EA}">
      <dsp:nvSpPr>
        <dsp:cNvPr id="0" name=""/>
        <dsp:cNvSpPr/>
      </dsp:nvSpPr>
      <dsp:spPr>
        <a:xfrm>
          <a:off x="2956208" y="2505752"/>
          <a:ext cx="1755152" cy="34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25" tIns="0" rIns="0" bIns="0" numCol="1" spcCol="1270" anchor="t" anchorCtr="0">
          <a:noAutofit/>
        </a:bodyPr>
        <a:lstStyle/>
        <a:p>
          <a:pPr lvl="0" algn="l" defTabSz="444500">
            <a:lnSpc>
              <a:spcPct val="90000"/>
            </a:lnSpc>
            <a:spcBef>
              <a:spcPct val="0"/>
            </a:spcBef>
            <a:spcAft>
              <a:spcPct val="35000"/>
            </a:spcAft>
          </a:pPr>
          <a:r>
            <a:rPr lang="mk-MK" sz="1000" b="1" kern="1200" dirty="0">
              <a:solidFill>
                <a:sysClr val="windowText" lastClr="000000">
                  <a:hueOff val="0"/>
                  <a:satOff val="0"/>
                  <a:lumOff val="0"/>
                  <a:alphaOff val="0"/>
                </a:sysClr>
              </a:solidFill>
              <a:latin typeface="Calibri" panose="020F0502020204030204"/>
              <a:ea typeface="+mn-ea"/>
              <a:cs typeface="+mn-cs"/>
            </a:rPr>
            <a:t>   </a:t>
          </a:r>
          <a:endParaRPr lang="en-US" sz="1000" b="1" kern="1200" dirty="0" smtClean="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b="1" kern="1200" dirty="0" smtClean="0">
              <a:solidFill>
                <a:sysClr val="windowText" lastClr="000000">
                  <a:hueOff val="0"/>
                  <a:satOff val="0"/>
                  <a:lumOff val="0"/>
                  <a:alphaOff val="0"/>
                </a:sysClr>
              </a:solidFill>
              <a:latin typeface="Calibri" panose="020F0502020204030204"/>
              <a:ea typeface="+mn-ea"/>
              <a:cs typeface="+mn-cs"/>
            </a:rPr>
            <a:t> 2010-2012</a:t>
          </a:r>
          <a:endParaRPr lang="mk-MK" sz="1000" b="1"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-Воспоставен интегриран менаџмент систем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a:t>
          </a:r>
          <a:r>
            <a:rPr lang="mk-MK" sz="1000" kern="1200" dirty="0" err="1">
              <a:solidFill>
                <a:sysClr val="windowText" lastClr="000000">
                  <a:hueOff val="0"/>
                  <a:satOff val="0"/>
                  <a:lumOff val="0"/>
                  <a:alphaOff val="0"/>
                </a:sysClr>
              </a:solidFill>
              <a:latin typeface="Calibri" panose="020F0502020204030204"/>
              <a:ea typeface="+mn-ea"/>
              <a:cs typeface="+mn-cs"/>
            </a:rPr>
            <a:t>Сертифицирана</a:t>
          </a:r>
          <a:r>
            <a:rPr lang="mk-MK" sz="1000" kern="1200" dirty="0">
              <a:solidFill>
                <a:sysClr val="windowText" lastClr="000000">
                  <a:hueOff val="0"/>
                  <a:satOff val="0"/>
                  <a:lumOff val="0"/>
                  <a:alphaOff val="0"/>
                </a:sysClr>
              </a:solidFill>
              <a:latin typeface="Calibri" panose="020F0502020204030204"/>
              <a:ea typeface="+mn-ea"/>
              <a:cs typeface="+mn-cs"/>
            </a:rPr>
            <a:t> институција согласно меѓународни стандарди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електронска регистрација на друштва, залог и лизинг</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-електронски систем за стечајни постапки</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регистар на дисквалификувани лица</a:t>
          </a:r>
        </a:p>
      </dsp:txBody>
      <dsp:txXfrm>
        <a:off x="2956208" y="2505752"/>
        <a:ext cx="1755152" cy="3485299"/>
      </dsp:txXfrm>
    </dsp:sp>
    <dsp:sp modelId="{E386A650-F72F-4E7D-A24F-0DA8467BDB8E}">
      <dsp:nvSpPr>
        <dsp:cNvPr id="0" name=""/>
        <dsp:cNvSpPr/>
      </dsp:nvSpPr>
      <dsp:spPr>
        <a:xfrm>
          <a:off x="4232246" y="1421689"/>
          <a:ext cx="633853" cy="633853"/>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24EF9B-A941-4F75-8AB8-4AAD51ED8393}">
      <dsp:nvSpPr>
        <dsp:cNvPr id="0" name=""/>
        <dsp:cNvSpPr/>
      </dsp:nvSpPr>
      <dsp:spPr>
        <a:xfrm>
          <a:off x="4533778" y="1594561"/>
          <a:ext cx="1644378" cy="431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66" tIns="0" rIns="0" bIns="0" numCol="1" spcCol="1270" anchor="t" anchorCtr="0">
          <a:noAutofit/>
        </a:bodyPr>
        <a:lstStyle/>
        <a:p>
          <a:pPr lvl="0" algn="l" defTabSz="444500">
            <a:lnSpc>
              <a:spcPct val="90000"/>
            </a:lnSpc>
            <a:spcBef>
              <a:spcPct val="0"/>
            </a:spcBef>
            <a:spcAft>
              <a:spcPct val="35000"/>
            </a:spcAft>
          </a:pPr>
          <a:r>
            <a:rPr lang="mk-MK" sz="1000" b="1" kern="1200" dirty="0">
              <a:solidFill>
                <a:sysClr val="windowText" lastClr="000000">
                  <a:hueOff val="0"/>
                  <a:satOff val="0"/>
                  <a:lumOff val="0"/>
                  <a:alphaOff val="0"/>
                </a:sysClr>
              </a:solidFill>
              <a:latin typeface="Calibri" panose="020F0502020204030204"/>
              <a:ea typeface="+mn-ea"/>
              <a:cs typeface="+mn-cs"/>
            </a:rPr>
            <a:t>2013-2016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-комплетна е регистрација на компании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a:t>
          </a:r>
          <a:r>
            <a:rPr lang="mk-MK" sz="1000" kern="12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kern="1200" dirty="0">
              <a:solidFill>
                <a:sysClr val="windowText" lastClr="000000">
                  <a:hueOff val="0"/>
                  <a:satOff val="0"/>
                  <a:lumOff val="0"/>
                  <a:alphaOff val="0"/>
                </a:sysClr>
              </a:solidFill>
              <a:latin typeface="Calibri" panose="020F0502020204030204"/>
              <a:ea typeface="+mn-ea"/>
              <a:cs typeface="+mn-cs"/>
            </a:rPr>
            <a:t> на измени и бришење во трговскиот регистар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 Е- регистрација на </a:t>
          </a:r>
          <a:r>
            <a:rPr lang="mk-MK" sz="1000" kern="1200" dirty="0" err="1">
              <a:solidFill>
                <a:sysClr val="windowText" lastClr="000000">
                  <a:hueOff val="0"/>
                  <a:satOff val="0"/>
                  <a:lumOff val="0"/>
                  <a:alphaOff val="0"/>
                </a:sysClr>
              </a:solidFill>
              <a:latin typeface="Calibri" panose="020F0502020204030204"/>
              <a:ea typeface="+mn-ea"/>
              <a:cs typeface="+mn-cs"/>
            </a:rPr>
            <a:t>дирекни</a:t>
          </a:r>
          <a:r>
            <a:rPr lang="mk-MK" sz="1000" kern="1200" dirty="0">
              <a:solidFill>
                <a:sysClr val="windowText" lastClr="000000">
                  <a:hueOff val="0"/>
                  <a:satOff val="0"/>
                  <a:lumOff val="0"/>
                  <a:alphaOff val="0"/>
                </a:sysClr>
              </a:solidFill>
              <a:latin typeface="Calibri" panose="020F0502020204030204"/>
              <a:ea typeface="+mn-ea"/>
              <a:cs typeface="+mn-cs"/>
            </a:rPr>
            <a:t> инвестиции</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 </a:t>
          </a:r>
          <a:r>
            <a:rPr lang="mk-MK" sz="1000" kern="1200" dirty="0" err="1">
              <a:solidFill>
                <a:sysClr val="windowText" lastClr="000000">
                  <a:hueOff val="0"/>
                  <a:satOff val="0"/>
                  <a:lumOff val="0"/>
                  <a:alphaOff val="0"/>
                </a:sysClr>
              </a:solidFill>
              <a:latin typeface="Calibri" panose="020F0502020204030204"/>
              <a:ea typeface="+mn-ea"/>
              <a:cs typeface="+mn-cs"/>
            </a:rPr>
            <a:t>Е-стечај</a:t>
          </a:r>
          <a:r>
            <a:rPr lang="mk-MK" sz="1000" kern="1200" dirty="0">
              <a:solidFill>
                <a:sysClr val="windowText" lastClr="000000">
                  <a:hueOff val="0"/>
                  <a:satOff val="0"/>
                  <a:lumOff val="0"/>
                  <a:alphaOff val="0"/>
                </a:sysClr>
              </a:solidFill>
              <a:latin typeface="Calibri" panose="020F0502020204030204"/>
              <a:ea typeface="+mn-ea"/>
              <a:cs typeface="+mn-cs"/>
            </a:rPr>
            <a:t>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 </a:t>
          </a:r>
          <a:r>
            <a:rPr lang="mk-MK" sz="1000" kern="12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kern="1200" dirty="0">
              <a:solidFill>
                <a:sysClr val="windowText" lastClr="000000">
                  <a:hueOff val="0"/>
                  <a:satOff val="0"/>
                  <a:lumOff val="0"/>
                  <a:alphaOff val="0"/>
                </a:sysClr>
              </a:solidFill>
              <a:latin typeface="Calibri" panose="020F0502020204030204"/>
              <a:ea typeface="+mn-ea"/>
              <a:cs typeface="+mn-cs"/>
            </a:rPr>
            <a:t> на годишни сметки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a:t>
          </a:r>
          <a:r>
            <a:rPr lang="mk-MK" sz="1000" kern="1200" dirty="0" err="1">
              <a:solidFill>
                <a:sysClr val="windowText" lastClr="000000">
                  <a:hueOff val="0"/>
                  <a:satOff val="0"/>
                  <a:lumOff val="0"/>
                  <a:alphaOff val="0"/>
                </a:sysClr>
              </a:solidFill>
              <a:latin typeface="Calibri" panose="020F0502020204030204"/>
              <a:ea typeface="+mn-ea"/>
              <a:cs typeface="+mn-cs"/>
            </a:rPr>
            <a:t>Е-пополнување</a:t>
          </a:r>
          <a:r>
            <a:rPr lang="mk-MK" sz="1000" kern="1200" dirty="0">
              <a:solidFill>
                <a:sysClr val="windowText" lastClr="000000">
                  <a:hueOff val="0"/>
                  <a:satOff val="0"/>
                  <a:lumOff val="0"/>
                  <a:alphaOff val="0"/>
                </a:sysClr>
              </a:solidFill>
              <a:latin typeface="Calibri" panose="020F0502020204030204"/>
              <a:ea typeface="+mn-ea"/>
              <a:cs typeface="+mn-cs"/>
            </a:rPr>
            <a:t> на обезбедени трансакции   - </a:t>
          </a:r>
          <a:r>
            <a:rPr lang="mk-MK" sz="1000" kern="1200" dirty="0" err="1">
              <a:solidFill>
                <a:sysClr val="windowText" lastClr="000000">
                  <a:hueOff val="0"/>
                  <a:satOff val="0"/>
                  <a:lumOff val="0"/>
                  <a:alphaOff val="0"/>
                </a:sysClr>
              </a:solidFill>
              <a:latin typeface="Calibri" panose="020F0502020204030204"/>
              <a:ea typeface="+mn-ea"/>
              <a:cs typeface="+mn-cs"/>
            </a:rPr>
            <a:t>Фидуцијален</a:t>
          </a:r>
          <a:r>
            <a:rPr lang="mk-MK" sz="1000" kern="1200" dirty="0">
              <a:solidFill>
                <a:sysClr val="windowText" lastClr="000000">
                  <a:hueOff val="0"/>
                  <a:satOff val="0"/>
                  <a:lumOff val="0"/>
                  <a:alphaOff val="0"/>
                </a:sysClr>
              </a:solidFill>
              <a:latin typeface="Calibri" panose="020F0502020204030204"/>
              <a:ea typeface="+mn-ea"/>
              <a:cs typeface="+mn-cs"/>
            </a:rPr>
            <a:t> регистар     - Регистар на продажба со задржување на правото на сопственост</a:t>
          </a:r>
        </a:p>
      </dsp:txBody>
      <dsp:txXfrm>
        <a:off x="4533778" y="1594561"/>
        <a:ext cx="1644378" cy="4314884"/>
      </dsp:txXfrm>
    </dsp:sp>
    <dsp:sp modelId="{DBFC5140-4CA3-46A0-92AB-01E824483D94}">
      <dsp:nvSpPr>
        <dsp:cNvPr id="0" name=""/>
        <dsp:cNvSpPr/>
      </dsp:nvSpPr>
      <dsp:spPr>
        <a:xfrm>
          <a:off x="6115334" y="476838"/>
          <a:ext cx="766186" cy="712275"/>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43E60F-D2EF-46C9-ADEB-3B0A98E655A5}">
      <dsp:nvSpPr>
        <dsp:cNvPr id="0" name=""/>
        <dsp:cNvSpPr/>
      </dsp:nvSpPr>
      <dsp:spPr>
        <a:xfrm>
          <a:off x="6151688" y="582142"/>
          <a:ext cx="1713141" cy="508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7958" tIns="0" rIns="0" bIns="0" numCol="1" spcCol="1270" anchor="t" anchorCtr="0">
          <a:noAutofit/>
        </a:bodyPr>
        <a:lstStyle/>
        <a:p>
          <a:pPr lvl="0" algn="l" defTabSz="444500">
            <a:lnSpc>
              <a:spcPct val="90000"/>
            </a:lnSpc>
            <a:spcBef>
              <a:spcPct val="0"/>
            </a:spcBef>
            <a:spcAft>
              <a:spcPct val="35000"/>
            </a:spcAft>
          </a:pPr>
          <a:endParaRPr lang="mk-MK" sz="1000" b="1" kern="1200" dirty="0" smtClean="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endParaRPr lang="mk-MK" sz="1000" b="1" kern="1200" dirty="0" smtClean="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b="1" kern="1200" dirty="0" smtClean="0">
              <a:solidFill>
                <a:sysClr val="windowText" lastClr="000000">
                  <a:hueOff val="0"/>
                  <a:satOff val="0"/>
                  <a:lumOff val="0"/>
                  <a:alphaOff val="0"/>
                </a:sysClr>
              </a:solidFill>
              <a:latin typeface="Calibri" panose="020F0502020204030204"/>
              <a:ea typeface="+mn-ea"/>
              <a:cs typeface="+mn-cs"/>
            </a:rPr>
            <a:t>    2017-2020 </a:t>
          </a:r>
          <a:r>
            <a:rPr lang="mk-MK" sz="1000" kern="1200" dirty="0" smtClean="0">
              <a:solidFill>
                <a:sysClr val="windowText" lastClr="000000">
                  <a:hueOff val="0"/>
                  <a:satOff val="0"/>
                  <a:lumOff val="0"/>
                  <a:alphaOff val="0"/>
                </a:sysClr>
              </a:solidFill>
              <a:latin typeface="Calibri" panose="020F0502020204030204"/>
              <a:ea typeface="+mn-ea"/>
              <a:cs typeface="+mn-cs"/>
            </a:rPr>
            <a:t> </a:t>
          </a:r>
          <a:endParaRPr lang="mk-MK" sz="1000"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 сервисна </a:t>
          </a:r>
          <a:r>
            <a:rPr lang="mk-MK" sz="1000" kern="1200" dirty="0" err="1">
              <a:solidFill>
                <a:sysClr val="windowText" lastClr="000000">
                  <a:hueOff val="0"/>
                  <a:satOff val="0"/>
                  <a:lumOff val="0"/>
                  <a:alphaOff val="0"/>
                </a:sysClr>
              </a:solidFill>
              <a:latin typeface="Calibri" panose="020F0502020204030204"/>
              <a:ea typeface="+mn-ea"/>
              <a:cs typeface="+mn-cs"/>
            </a:rPr>
            <a:t>ориентираност</a:t>
          </a:r>
          <a:r>
            <a:rPr lang="mk-MK" sz="1000" kern="1200" dirty="0">
              <a:solidFill>
                <a:sysClr val="windowText" lastClr="000000">
                  <a:hueOff val="0"/>
                  <a:satOff val="0"/>
                  <a:lumOff val="0"/>
                  <a:alphaOff val="0"/>
                </a:sysClr>
              </a:solidFill>
              <a:latin typeface="Calibri" panose="020F0502020204030204"/>
              <a:ea typeface="+mn-ea"/>
              <a:cs typeface="+mn-cs"/>
            </a:rPr>
            <a:t>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-нови регистри, нови услуги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единствена точка за контакт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подигнување  на квалитетот на податоците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дигитализација на архива на ЦР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зајакнување на внатрешните процеси</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 зајакнување на процесите на безбедност на информации </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-Регистар на вистински сопственици ( </a:t>
          </a:r>
          <a:r>
            <a:rPr lang="en-US" sz="1000" kern="1200" dirty="0">
              <a:solidFill>
                <a:sysClr val="windowText" lastClr="000000">
                  <a:hueOff val="0"/>
                  <a:satOff val="0"/>
                  <a:lumOff val="0"/>
                  <a:alphaOff val="0"/>
                </a:sysClr>
              </a:solidFill>
              <a:latin typeface="Calibri" panose="020F0502020204030204"/>
              <a:ea typeface="+mn-ea"/>
              <a:cs typeface="+mn-cs"/>
            </a:rPr>
            <a:t>Beneficial ownership)</a:t>
          </a:r>
          <a:endParaRPr lang="mk-MK" sz="1000"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Отворено владино партнерство – отворени податоци</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Креирање заедничка платформа за отпочнување на бизнис</a:t>
          </a: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Сервисно ориентиран портал – </a:t>
          </a:r>
          <a:r>
            <a:rPr lang="en-US" sz="1000" kern="1200" dirty="0">
              <a:solidFill>
                <a:sysClr val="windowText" lastClr="000000">
                  <a:hueOff val="0"/>
                  <a:satOff val="0"/>
                  <a:lumOff val="0"/>
                  <a:alphaOff val="0"/>
                </a:sysClr>
              </a:solidFill>
              <a:latin typeface="Calibri" panose="020F0502020204030204"/>
              <a:ea typeface="+mn-ea"/>
              <a:cs typeface="+mn-cs"/>
            </a:rPr>
            <a:t>www.crm.com.mk</a:t>
          </a:r>
          <a:endParaRPr lang="mk-MK" sz="1000"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pPr>
          <a:r>
            <a:rPr lang="mk-MK" sz="1000" kern="1200" dirty="0">
              <a:solidFill>
                <a:sysClr val="windowText" lastClr="000000">
                  <a:hueOff val="0"/>
                  <a:satOff val="0"/>
                  <a:lumOff val="0"/>
                  <a:alphaOff val="0"/>
                </a:sysClr>
              </a:solidFill>
              <a:latin typeface="Calibri" panose="020F0502020204030204"/>
              <a:ea typeface="+mn-ea"/>
              <a:cs typeface="+mn-cs"/>
            </a:rPr>
            <a:t>- Регионален регистарски портал (БИФИДЕКС)</a:t>
          </a:r>
        </a:p>
        <a:p>
          <a:pPr lvl="0" algn="l" defTabSz="444500">
            <a:lnSpc>
              <a:spcPct val="90000"/>
            </a:lnSpc>
            <a:spcBef>
              <a:spcPct val="0"/>
            </a:spcBef>
            <a:spcAft>
              <a:spcPct val="35000"/>
            </a:spcAft>
          </a:pPr>
          <a:endParaRPr lang="mk-MK" sz="1000" kern="1200" dirty="0">
            <a:solidFill>
              <a:sysClr val="windowText" lastClr="000000">
                <a:hueOff val="0"/>
                <a:satOff val="0"/>
                <a:lumOff val="0"/>
                <a:alphaOff val="0"/>
              </a:sysClr>
            </a:solidFill>
            <a:latin typeface="Calibri" panose="020F0502020204030204"/>
            <a:ea typeface="+mn-ea"/>
            <a:cs typeface="+mn-cs"/>
          </a:endParaRPr>
        </a:p>
      </dsp:txBody>
      <dsp:txXfrm>
        <a:off x="6151688" y="582142"/>
        <a:ext cx="1713141" cy="5082671"/>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3">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51A1B-54CC-420C-BE50-E82E6D4F5850}" type="datetimeFigureOut">
              <a:rPr lang="mk-MK" smtClean="0"/>
              <a:t>17.03.2023</a:t>
            </a:fld>
            <a:endParaRPr lang="mk-M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6963E-209C-426B-98BB-F21320615C8A}" type="slidenum">
              <a:rPr lang="mk-MK" smtClean="0"/>
              <a:t>‹#›</a:t>
            </a:fld>
            <a:endParaRPr lang="mk-MK"/>
          </a:p>
        </p:txBody>
      </p:sp>
    </p:spTree>
    <p:extLst>
      <p:ext uri="{BB962C8B-B14F-4D97-AF65-F5344CB8AC3E}">
        <p14:creationId xmlns:p14="http://schemas.microsoft.com/office/powerpoint/2010/main" val="6189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3/17/2023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2532040"/>
            <a:ext cx="10726470" cy="3297798"/>
          </a:xfrm>
        </p:spPr>
        <p:txBody>
          <a:bodyPr>
            <a:normAutofit/>
          </a:bodyPr>
          <a:lstStyle/>
          <a:p>
            <a:pPr algn="ctr"/>
            <a:endParaRPr lang="en-US" sz="4000" b="1" dirty="0" smtClean="0">
              <a:solidFill>
                <a:schemeClr val="accent1">
                  <a:lumMod val="75000"/>
                </a:schemeClr>
              </a:solidFill>
              <a:latin typeface="+mj-lt"/>
              <a:cs typeface="Arial" panose="020B0604020202020204" pitchFamily="34" charset="0"/>
            </a:endParaRPr>
          </a:p>
          <a:p>
            <a:pPr algn="ctr"/>
            <a:r>
              <a:rPr lang="mk-MK" sz="4400" b="1" dirty="0" smtClean="0">
                <a:solidFill>
                  <a:schemeClr val="tx1"/>
                </a:solidFill>
                <a:latin typeface="+mj-lt"/>
                <a:cs typeface="Arial" panose="020B0604020202020204" pitchFamily="34" charset="0"/>
              </a:rPr>
              <a:t>Стратегија </a:t>
            </a:r>
            <a:r>
              <a:rPr lang="mk-MK" sz="4400" b="1" dirty="0">
                <a:solidFill>
                  <a:schemeClr val="tx1"/>
                </a:solidFill>
                <a:latin typeface="+mj-lt"/>
                <a:cs typeface="Arial" panose="020B0604020202020204" pitchFamily="34" charset="0"/>
              </a:rPr>
              <a:t>за Развој </a:t>
            </a:r>
            <a:r>
              <a:rPr lang="mk-MK" sz="4400" b="1" dirty="0" smtClean="0">
                <a:solidFill>
                  <a:schemeClr val="tx1"/>
                </a:solidFill>
                <a:latin typeface="+mj-lt"/>
                <a:cs typeface="Arial" panose="020B0604020202020204" pitchFamily="34" charset="0"/>
              </a:rPr>
              <a:t>2023-2027</a:t>
            </a:r>
          </a:p>
          <a:p>
            <a:pPr algn="ctr"/>
            <a:r>
              <a:rPr lang="mk-MK" sz="3000" b="1" dirty="0" smtClean="0">
                <a:solidFill>
                  <a:schemeClr val="accent1">
                    <a:lumMod val="75000"/>
                  </a:schemeClr>
                </a:solidFill>
                <a:latin typeface="+mj-lt"/>
                <a:cs typeface="Arial" panose="020B0604020202020204" pitchFamily="34" charset="0"/>
              </a:rPr>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96478" y="291116"/>
            <a:ext cx="2305050" cy="1562100"/>
          </a:xfrm>
          <a:prstGeom prst="rect">
            <a:avLst/>
          </a:prstGeom>
          <a:noFill/>
        </p:spPr>
      </p:pic>
    </p:spTree>
    <p:extLst>
      <p:ext uri="{BB962C8B-B14F-4D97-AF65-F5344CB8AC3E}">
        <p14:creationId xmlns:p14="http://schemas.microsoft.com/office/powerpoint/2010/main" val="303563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2408" y="242204"/>
            <a:ext cx="8920976" cy="523220"/>
          </a:xfrm>
          <a:prstGeom prst="rect">
            <a:avLst/>
          </a:prstGeom>
        </p:spPr>
        <p:txBody>
          <a:bodyPr wrap="square">
            <a:spAutoFit/>
          </a:bodyPr>
          <a:lstStyle/>
          <a:p>
            <a:pPr lvl="0" defTabSz="914400"/>
            <a:r>
              <a:rPr lang="ru-RU" sz="2800" b="1" dirty="0">
                <a:latin typeface="Roboto" panose="02000000000000000000" pitchFamily="2" charset="0"/>
                <a:ea typeface="Roboto" panose="02000000000000000000" pitchFamily="2" charset="0"/>
              </a:rPr>
              <a:t>Следење на основните принципи за поволна деловна клима</a:t>
            </a:r>
            <a:endParaRPr lang="en-US" sz="2800" b="1" dirty="0">
              <a:latin typeface="Roboto" panose="02000000000000000000" pitchFamily="2" charset="0"/>
              <a:ea typeface="Roboto" panose="02000000000000000000" pitchFamily="2" charset="0"/>
            </a:endParaRPr>
          </a:p>
        </p:txBody>
      </p:sp>
      <p:sp>
        <p:nvSpPr>
          <p:cNvPr id="5" name="Content Placeholder 8">
            <a:extLst>
              <a:ext uri="{FF2B5EF4-FFF2-40B4-BE49-F238E27FC236}">
                <a16:creationId xmlns:a16="http://schemas.microsoft.com/office/drawing/2014/main" xmlns="" id="{9FB7A1E3-0D52-4995-B5E5-752C8B715FB0}"/>
              </a:ext>
            </a:extLst>
          </p:cNvPr>
          <p:cNvSpPr txBox="1">
            <a:spLocks/>
          </p:cNvSpPr>
          <p:nvPr/>
        </p:nvSpPr>
        <p:spPr>
          <a:xfrm>
            <a:off x="312236" y="1882957"/>
            <a:ext cx="3055434" cy="2365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1" i="0" u="none" strike="noStrike" kern="1200" cap="none" spc="0" normalizeH="0" baseline="0" noProof="0" dirty="0" smtClean="0">
                <a:ln>
                  <a:noFill/>
                </a:ln>
                <a:effectLst/>
                <a:uLnTx/>
                <a:uFillTx/>
                <a:latin typeface="Calibri" panose="020F0502020204030204"/>
                <a:ea typeface="+mn-ea"/>
                <a:cs typeface="+mn-cs"/>
              </a:rPr>
              <a:t>Транспарентност</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1" i="0" u="none" strike="noStrike" kern="1200" cap="none" spc="0" normalizeH="0" baseline="0" noProof="0" dirty="0" smtClean="0">
                <a:ln>
                  <a:noFill/>
                </a:ln>
                <a:effectLst/>
                <a:uLnTx/>
                <a:uFillTx/>
                <a:latin typeface="Calibri" panose="020F0502020204030204"/>
                <a:ea typeface="+mn-ea"/>
                <a:cs typeface="+mn-cs"/>
              </a:rPr>
              <a:t>Предвидливост</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1" i="0" u="none" strike="noStrike" kern="1200" cap="none" spc="0" normalizeH="0" baseline="0" noProof="0" dirty="0" smtClean="0">
                <a:ln>
                  <a:noFill/>
                </a:ln>
                <a:effectLst/>
                <a:uLnTx/>
                <a:uFillTx/>
                <a:latin typeface="Calibri" panose="020F0502020204030204"/>
                <a:ea typeface="+mn-ea"/>
                <a:cs typeface="+mn-cs"/>
              </a:rPr>
              <a:t>Стабилност</a:t>
            </a:r>
            <a:endParaRPr kumimoji="0" lang="en-GB" sz="2800" b="0" i="0" u="none" strike="noStrike" kern="1200" cap="none" spc="0" normalizeH="0" baseline="0" noProof="0" dirty="0" smtClean="0">
              <a:ln>
                <a:noFill/>
              </a:ln>
              <a:effectLst/>
              <a:uLnTx/>
              <a:uFillTx/>
              <a:latin typeface="Calibri" panose="020F0502020204030204"/>
              <a:ea typeface="+mn-ea"/>
              <a:cs typeface="+mn-cs"/>
            </a:endParaRPr>
          </a:p>
          <a:p>
            <a:pPr marL="457200" marR="0" lvl="1" indent="0" algn="l" defTabSz="914400" rtl="0" eaLnBrk="1" fontAlgn="auto" latinLnBrk="0" hangingPunct="1">
              <a:lnSpc>
                <a:spcPct val="110000"/>
              </a:lnSpc>
              <a:spcBef>
                <a:spcPts val="500"/>
              </a:spcBef>
              <a:spcAft>
                <a:spcPts val="0"/>
              </a:spcAft>
              <a:buClrTx/>
              <a:buSzTx/>
              <a:buNone/>
              <a:tabLst/>
              <a:defRPr/>
            </a:pPr>
            <a:endParaRPr kumimoji="0" lang="en-GB" sz="2400" b="1"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mk-MK" sz="2800" b="1" i="0" u="none" strike="noStrike" kern="1200" cap="none" spc="0" normalizeH="0" baseline="0" noProof="0" dirty="0">
              <a:ln>
                <a:noFill/>
              </a:ln>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37585" y="106170"/>
            <a:ext cx="2304488" cy="1560711"/>
          </a:xfrm>
          <a:prstGeom prst="rect">
            <a:avLst/>
          </a:prstGeom>
        </p:spPr>
      </p:pic>
      <p:graphicFrame>
        <p:nvGraphicFramePr>
          <p:cNvPr id="7" name="Object 6">
            <a:extLst>
              <a:ext uri="{FF2B5EF4-FFF2-40B4-BE49-F238E27FC236}">
                <a16:creationId xmlns:a16="http://schemas.microsoft.com/office/drawing/2014/main" xmlns="" id="{AFEC595C-F68D-4529-8CE9-98624638CD7F}"/>
              </a:ext>
            </a:extLst>
          </p:cNvPr>
          <p:cNvGraphicFramePr>
            <a:graphicFrameLocks noChangeAspect="1"/>
          </p:cNvGraphicFramePr>
          <p:nvPr>
            <p:extLst/>
          </p:nvPr>
        </p:nvGraphicFramePr>
        <p:xfrm>
          <a:off x="2184400" y="843901"/>
          <a:ext cx="9995984" cy="5963715"/>
        </p:xfrm>
        <a:graphic>
          <a:graphicData uri="http://schemas.openxmlformats.org/presentationml/2006/ole">
            <mc:AlternateContent xmlns:mc="http://schemas.openxmlformats.org/markup-compatibility/2006">
              <mc:Choice xmlns:v="urn:schemas-microsoft-com:vml" Requires="v">
                <p:oleObj spid="_x0000_s6285" name="Visio" r:id="rId4" imgW="7892869" imgH="4959373" progId="Visio.Drawing.15">
                  <p:embed/>
                </p:oleObj>
              </mc:Choice>
              <mc:Fallback>
                <p:oleObj name="Visio" r:id="rId4" imgW="7892869" imgH="4959373"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843901"/>
                        <a:ext cx="9995984" cy="5963715"/>
                      </a:xfrm>
                      <a:prstGeom prst="rect">
                        <a:avLst/>
                      </a:prstGeom>
                      <a:noFill/>
                    </p:spPr>
                  </p:pic>
                </p:oleObj>
              </mc:Fallback>
            </mc:AlternateContent>
          </a:graphicData>
        </a:graphic>
      </p:graphicFrame>
    </p:spTree>
    <p:extLst>
      <p:ext uri="{BB962C8B-B14F-4D97-AF65-F5344CB8AC3E}">
        <p14:creationId xmlns:p14="http://schemas.microsoft.com/office/powerpoint/2010/main" val="9705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 y="2955073"/>
            <a:ext cx="10515600" cy="3039326"/>
          </a:xfrm>
        </p:spPr>
        <p:txBody>
          <a:bodyPr>
            <a:normAutofit fontScale="90000"/>
          </a:bodyPr>
          <a:lstStyle/>
          <a:p>
            <a:pPr lvl="0" defTabSz="914400">
              <a:lnSpc>
                <a:spcPct val="110000"/>
              </a:lnSpc>
              <a:spcBef>
                <a:spcPts val="1000"/>
              </a:spcBef>
            </a:pPr>
            <a:r>
              <a:rPr lang="mk-MK" sz="2600" b="1" cap="none" dirty="0" err="1">
                <a:ln>
                  <a:noFill/>
                </a:ln>
                <a:latin typeface="Calibri" panose="020F0502020204030204"/>
                <a:ea typeface="+mn-ea"/>
                <a:cs typeface="+mn-cs"/>
              </a:rPr>
              <a:t>Реискористување</a:t>
            </a:r>
            <a:r>
              <a:rPr lang="mk-MK" sz="2600" b="1" cap="none" dirty="0">
                <a:ln>
                  <a:noFill/>
                </a:ln>
                <a:latin typeface="Calibri" panose="020F0502020204030204"/>
                <a:ea typeface="+mn-ea"/>
                <a:cs typeface="+mn-cs"/>
              </a:rPr>
              <a:t> на податоци и Речник на податоци</a:t>
            </a:r>
            <a:r>
              <a:rPr lang="mk-MK" sz="2600" cap="none" dirty="0">
                <a:ln>
                  <a:noFill/>
                </a:ln>
                <a:latin typeface="Calibri" panose="020F0502020204030204"/>
                <a:ea typeface="+mn-ea"/>
                <a:cs typeface="+mn-cs"/>
              </a:rPr>
              <a:t/>
            </a:r>
            <a:br>
              <a:rPr lang="mk-MK" sz="2600" cap="none" dirty="0">
                <a:ln>
                  <a:noFill/>
                </a:ln>
                <a:latin typeface="Calibri" panose="020F0502020204030204"/>
                <a:ea typeface="+mn-ea"/>
                <a:cs typeface="+mn-cs"/>
              </a:rPr>
            </a:br>
            <a:r>
              <a:rPr lang="ru-RU" sz="2200" cap="none" dirty="0">
                <a:ln>
                  <a:noFill/>
                </a:ln>
                <a:latin typeface="Calibri" panose="020F0502020204030204"/>
                <a:ea typeface="+mn-ea"/>
                <a:cs typeface="+mn-cs"/>
              </a:rPr>
              <a:t>Кога некоја информација е обезбедена и запишана од некоја институција, таа треба да биде достапна за сите останати институции кои имаат потреба од неа.</a:t>
            </a:r>
            <a:br>
              <a:rPr lang="ru-RU" sz="2200" cap="none" dirty="0">
                <a:ln>
                  <a:noFill/>
                </a:ln>
                <a:latin typeface="Calibri" panose="020F0502020204030204"/>
                <a:ea typeface="+mn-ea"/>
                <a:cs typeface="+mn-cs"/>
              </a:rPr>
            </a:br>
            <a:r>
              <a:rPr lang="mk-MK" sz="2200" cap="none" dirty="0">
                <a:ln>
                  <a:noFill/>
                </a:ln>
                <a:latin typeface="Calibri" panose="020F0502020204030204"/>
                <a:ea typeface="+mn-ea"/>
                <a:cs typeface="+mn-cs"/>
              </a:rPr>
              <a:t>Речник на Податоци – евидентирање на сите податоци достапни низ </a:t>
            </a:r>
            <a:r>
              <a:rPr lang="mk-MK" sz="2200" cap="none" dirty="0" smtClean="0">
                <a:ln>
                  <a:noFill/>
                </a:ln>
                <a:latin typeface="Calibri" panose="020F0502020204030204"/>
                <a:ea typeface="+mn-ea"/>
                <a:cs typeface="+mn-cs"/>
              </a:rPr>
              <a:t>институциите</a:t>
            </a:r>
            <a:r>
              <a:rPr lang="en-US" sz="2200" cap="none" dirty="0" smtClean="0">
                <a:ln>
                  <a:noFill/>
                </a:ln>
                <a:latin typeface="Calibri" panose="020F0502020204030204"/>
                <a:ea typeface="+mn-ea"/>
                <a:cs typeface="+mn-cs"/>
              </a:rPr>
              <a:t/>
            </a:r>
            <a:br>
              <a:rPr lang="en-US" sz="2200" cap="none" dirty="0" smtClean="0">
                <a:ln>
                  <a:noFill/>
                </a:ln>
                <a:latin typeface="Calibri" panose="020F0502020204030204"/>
                <a:ea typeface="+mn-ea"/>
                <a:cs typeface="+mn-cs"/>
              </a:rPr>
            </a:br>
            <a:r>
              <a:rPr lang="ru-RU" sz="2600" b="1" cap="none" dirty="0" smtClean="0">
                <a:ln>
                  <a:noFill/>
                </a:ln>
                <a:latin typeface="Calibri" panose="020F0502020204030204"/>
                <a:ea typeface="+mn-ea"/>
                <a:cs typeface="+mn-cs"/>
              </a:rPr>
              <a:t>Меѓуинституционално </a:t>
            </a:r>
            <a:r>
              <a:rPr lang="ru-RU" sz="2600" b="1" cap="none" dirty="0">
                <a:ln>
                  <a:noFill/>
                </a:ln>
                <a:latin typeface="Calibri" panose="020F0502020204030204"/>
                <a:ea typeface="+mn-ea"/>
                <a:cs typeface="+mn-cs"/>
              </a:rPr>
              <a:t>прифаќање на верификацијата на документи</a:t>
            </a:r>
            <a:br>
              <a:rPr lang="ru-RU" sz="2600" b="1" cap="none" dirty="0">
                <a:ln>
                  <a:noFill/>
                </a:ln>
                <a:latin typeface="Calibri" panose="020F0502020204030204"/>
                <a:ea typeface="+mn-ea"/>
                <a:cs typeface="+mn-cs"/>
              </a:rPr>
            </a:br>
            <a:r>
              <a:rPr lang="ru-RU" sz="2200" cap="none" dirty="0">
                <a:ln>
                  <a:noFill/>
                </a:ln>
                <a:latin typeface="Calibri" panose="020F0502020204030204"/>
                <a:ea typeface="+mn-ea"/>
                <a:cs typeface="+mn-cs"/>
              </a:rPr>
              <a:t>Откако документите или податоците поднесени од клиент ќе бидат потврдени од една институција, нивната дигиталната копија треба да биде прифатена како валидна од сите други државни институции се додека тие документи и податоци се разменуваат преку безбеден канал</a:t>
            </a:r>
            <a:br>
              <a:rPr lang="ru-RU" sz="2200" cap="none" dirty="0">
                <a:ln>
                  <a:noFill/>
                </a:ln>
                <a:latin typeface="Calibri" panose="020F0502020204030204"/>
                <a:ea typeface="+mn-ea"/>
                <a:cs typeface="+mn-cs"/>
              </a:rPr>
            </a:br>
            <a:r>
              <a:rPr lang="ru-RU" sz="2600" b="1" cap="none" dirty="0">
                <a:ln>
                  <a:noFill/>
                </a:ln>
                <a:latin typeface="Calibri" panose="020F0502020204030204"/>
                <a:ea typeface="+mn-ea"/>
                <a:cs typeface="+mn-cs"/>
              </a:rPr>
              <a:t>Употреба на електронски потписи</a:t>
            </a:r>
            <a:br>
              <a:rPr lang="ru-RU" sz="2600" b="1" cap="none" dirty="0">
                <a:ln>
                  <a:noFill/>
                </a:ln>
                <a:latin typeface="Calibri" panose="020F0502020204030204"/>
                <a:ea typeface="+mn-ea"/>
                <a:cs typeface="+mn-cs"/>
              </a:rPr>
            </a:br>
            <a:r>
              <a:rPr lang="ru-RU" sz="2200" cap="none" dirty="0">
                <a:ln>
                  <a:noFill/>
                </a:ln>
                <a:latin typeface="Calibri" panose="020F0502020204030204"/>
                <a:ea typeface="+mn-ea"/>
                <a:cs typeface="+mn-cs"/>
              </a:rPr>
              <a:t>За влезни и за излезни документи</a:t>
            </a:r>
            <a:br>
              <a:rPr lang="ru-RU" sz="2200" cap="none" dirty="0">
                <a:ln>
                  <a:noFill/>
                </a:ln>
                <a:latin typeface="Calibri" panose="020F0502020204030204"/>
                <a:ea typeface="+mn-ea"/>
                <a:cs typeface="+mn-cs"/>
              </a:rPr>
            </a:br>
            <a:r>
              <a:rPr lang="ru-RU" sz="2600" b="1" cap="none" dirty="0">
                <a:ln>
                  <a:noFill/>
                </a:ln>
                <a:latin typeface="Calibri" panose="020F0502020204030204"/>
                <a:ea typeface="+mn-ea"/>
                <a:cs typeface="+mn-cs"/>
              </a:rPr>
              <a:t>Онлајн пристап до лиценци, одобренија, сертификати итн.</a:t>
            </a:r>
            <a:br>
              <a:rPr lang="ru-RU" sz="2600" b="1" cap="none" dirty="0">
                <a:ln>
                  <a:noFill/>
                </a:ln>
                <a:latin typeface="Calibri" panose="020F0502020204030204"/>
                <a:ea typeface="+mn-ea"/>
                <a:cs typeface="+mn-cs"/>
              </a:rPr>
            </a:br>
            <a:r>
              <a:rPr lang="ru-RU" sz="2200" cap="none" dirty="0">
                <a:ln>
                  <a:noFill/>
                </a:ln>
                <a:latin typeface="Calibri" panose="020F0502020204030204"/>
                <a:ea typeface="+mn-ea"/>
                <a:cs typeface="+mn-cs"/>
              </a:rPr>
              <a:t>Секоја лиценца, одобрение, сертификат итн. издадени од некоја институција треба да им биде достапна на другите институции преку интернет или преку платформата за интероперабилност.</a:t>
            </a:r>
            <a:r>
              <a:rPr lang="en-GB" sz="2200" cap="none" dirty="0">
                <a:ln>
                  <a:noFill/>
                </a:ln>
                <a:solidFill>
                  <a:prstClr val="black"/>
                </a:solidFill>
                <a:latin typeface="Calibri" panose="020F0502020204030204"/>
                <a:ea typeface="+mn-ea"/>
                <a:cs typeface="+mn-cs"/>
              </a:rPr>
              <a:t/>
            </a:r>
            <a:br>
              <a:rPr lang="en-GB" sz="2200" cap="none" dirty="0">
                <a:ln>
                  <a:noFill/>
                </a:ln>
                <a:solidFill>
                  <a:prstClr val="black"/>
                </a:solidFill>
                <a:latin typeface="Calibri" panose="020F0502020204030204"/>
                <a:ea typeface="+mn-ea"/>
                <a:cs typeface="+mn-cs"/>
              </a:rPr>
            </a:br>
            <a:endParaRPr lang="mk-MK" dirty="0"/>
          </a:p>
        </p:txBody>
      </p:sp>
      <p:sp>
        <p:nvSpPr>
          <p:cNvPr id="3" name="Content Placeholder 2"/>
          <p:cNvSpPr>
            <a:spLocks noGrp="1"/>
          </p:cNvSpPr>
          <p:nvPr>
            <p:ph idx="1"/>
          </p:nvPr>
        </p:nvSpPr>
        <p:spPr>
          <a:xfrm>
            <a:off x="3144644" y="100362"/>
            <a:ext cx="8605295" cy="947853"/>
          </a:xfrm>
        </p:spPr>
        <p:txBody>
          <a:bodyPr/>
          <a:lstStyle/>
          <a:p>
            <a:pPr marL="0" lvl="0" indent="0" defTabSz="914400">
              <a:spcBef>
                <a:spcPts val="0"/>
              </a:spcBef>
              <a:spcAft>
                <a:spcPts val="0"/>
              </a:spcAft>
              <a:buClrTx/>
              <a:buSzTx/>
              <a:buNone/>
            </a:pPr>
            <a:r>
              <a:rPr lang="mk-MK" sz="3600" b="1" dirty="0">
                <a:solidFill>
                  <a:schemeClr val="tx1"/>
                </a:solidFill>
                <a:latin typeface="Roboto" panose="02000000000000000000" pitchFamily="2" charset="0"/>
                <a:ea typeface="Roboto" panose="02000000000000000000" pitchFamily="2" charset="0"/>
              </a:rPr>
              <a:t>Битни практики за ефикасно </a:t>
            </a:r>
            <a:r>
              <a:rPr lang="mk-MK" sz="3600" b="1" dirty="0" smtClean="0">
                <a:solidFill>
                  <a:schemeClr val="tx1"/>
                </a:solidFill>
                <a:latin typeface="Roboto" panose="02000000000000000000" pitchFamily="2" charset="0"/>
                <a:ea typeface="Roboto" panose="02000000000000000000" pitchFamily="2" charset="0"/>
              </a:rPr>
              <a:t>давање услуги</a:t>
            </a:r>
            <a:endParaRPr lang="en-US" sz="3600" b="1" dirty="0">
              <a:solidFill>
                <a:schemeClr val="tx1"/>
              </a:solidFill>
              <a:latin typeface="Roboto" panose="02000000000000000000" pitchFamily="2" charset="0"/>
              <a:ea typeface="Roboto" panose="02000000000000000000" pitchFamily="2" charset="0"/>
            </a:endParaRPr>
          </a:p>
          <a:p>
            <a:endParaRPr lang="mk-MK" dirty="0"/>
          </a:p>
        </p:txBody>
      </p:sp>
      <p:pic>
        <p:nvPicPr>
          <p:cNvPr id="4" name="Picture 3"/>
          <p:cNvPicPr>
            <a:picLocks noChangeAspect="1"/>
          </p:cNvPicPr>
          <p:nvPr/>
        </p:nvPicPr>
        <p:blipFill>
          <a:blip r:embed="rId2"/>
          <a:stretch>
            <a:fillRect/>
          </a:stretch>
        </p:blipFill>
        <p:spPr>
          <a:xfrm>
            <a:off x="70677" y="61564"/>
            <a:ext cx="2304488" cy="1560711"/>
          </a:xfrm>
          <a:prstGeom prst="rect">
            <a:avLst/>
          </a:prstGeom>
        </p:spPr>
      </p:pic>
    </p:spTree>
    <p:extLst>
      <p:ext uri="{BB962C8B-B14F-4D97-AF65-F5344CB8AC3E}">
        <p14:creationId xmlns:p14="http://schemas.microsoft.com/office/powerpoint/2010/main" val="322378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0" y="171449"/>
            <a:ext cx="9246870" cy="651511"/>
          </a:xfrm>
        </p:spPr>
        <p:txBody>
          <a:bodyPr>
            <a:normAutofit/>
          </a:bodyPr>
          <a:lstStyle/>
          <a:p>
            <a:pPr marL="0" indent="0">
              <a:buNone/>
            </a:pPr>
            <a:r>
              <a:rPr lang="mk-MK" sz="2800" b="1" dirty="0" smtClean="0">
                <a:solidFill>
                  <a:schemeClr val="tx1"/>
                </a:solidFill>
              </a:rPr>
              <a:t>Сервисно ориентиран</a:t>
            </a:r>
            <a:r>
              <a:rPr lang="en-US" sz="2800" b="1" dirty="0" smtClean="0">
                <a:solidFill>
                  <a:schemeClr val="tx1"/>
                </a:solidFill>
              </a:rPr>
              <a:t>a</a:t>
            </a:r>
            <a:r>
              <a:rPr lang="mk-MK" sz="2800" b="1" dirty="0" smtClean="0">
                <a:solidFill>
                  <a:schemeClr val="tx1"/>
                </a:solidFill>
              </a:rPr>
              <a:t> институција</a:t>
            </a:r>
            <a:endParaRPr lang="mk-MK" sz="2800" b="1" dirty="0">
              <a:solidFill>
                <a:schemeClr val="tx1"/>
              </a:solidFill>
            </a:endParaRPr>
          </a:p>
        </p:txBody>
      </p:sp>
      <p:graphicFrame>
        <p:nvGraphicFramePr>
          <p:cNvPr id="4" name="Object 3">
            <a:extLst>
              <a:ext uri="{FF2B5EF4-FFF2-40B4-BE49-F238E27FC236}">
                <a16:creationId xmlns="" xmlns:a16="http://schemas.microsoft.com/office/drawing/2014/main" id="{826D047E-DCAC-4F83-9BBC-666B13F3CA46}"/>
              </a:ext>
            </a:extLst>
          </p:cNvPr>
          <p:cNvGraphicFramePr>
            <a:graphicFrameLocks noChangeAspect="1"/>
          </p:cNvGraphicFramePr>
          <p:nvPr>
            <p:extLst>
              <p:ext uri="{D42A27DB-BD31-4B8C-83A1-F6EECF244321}">
                <p14:modId xmlns:p14="http://schemas.microsoft.com/office/powerpoint/2010/main" val="3149924482"/>
              </p:ext>
            </p:extLst>
          </p:nvPr>
        </p:nvGraphicFramePr>
        <p:xfrm>
          <a:off x="-333732" y="1588770"/>
          <a:ext cx="6459750" cy="5498306"/>
        </p:xfrm>
        <a:graphic>
          <a:graphicData uri="http://schemas.openxmlformats.org/presentationml/2006/ole">
            <mc:AlternateContent xmlns:mc="http://schemas.openxmlformats.org/markup-compatibility/2006">
              <mc:Choice xmlns:v="urn:schemas-microsoft-com:vml" Requires="v">
                <p:oleObj spid="_x0000_s7309" name="Visio" r:id="rId3" imgW="4267200" imgH="4229100" progId="Visio.Drawing.15">
                  <p:embed/>
                </p:oleObj>
              </mc:Choice>
              <mc:Fallback>
                <p:oleObj name="Visio" r:id="rId3" imgW="4267200" imgH="4229100" progId="Visio.Drawing.15">
                  <p:embed/>
                  <p:pic>
                    <p:nvPicPr>
                      <p:cNvPr id="0" name=""/>
                      <p:cNvPicPr>
                        <a:picLocks noChangeAspect="1" noChangeArrowheads="1"/>
                      </p:cNvPicPr>
                      <p:nvPr/>
                    </p:nvPicPr>
                    <p:blipFill>
                      <a:blip r:embed="rId4"/>
                      <a:srcRect/>
                      <a:stretch>
                        <a:fillRect/>
                      </a:stretch>
                    </p:blipFill>
                    <p:spPr bwMode="auto">
                      <a:xfrm>
                        <a:off x="-333732" y="1588770"/>
                        <a:ext cx="6459750" cy="5498306"/>
                      </a:xfrm>
                      <a:prstGeom prst="rect">
                        <a:avLst/>
                      </a:prstGeom>
                      <a:noFill/>
                    </p:spPr>
                  </p:pic>
                </p:oleObj>
              </mc:Fallback>
            </mc:AlternateContent>
          </a:graphicData>
        </a:graphic>
      </p:graphicFrame>
      <p:sp>
        <p:nvSpPr>
          <p:cNvPr id="5" name="Content Placeholder 8">
            <a:extLst>
              <a:ext uri="{FF2B5EF4-FFF2-40B4-BE49-F238E27FC236}">
                <a16:creationId xmlns="" xmlns:a16="http://schemas.microsoft.com/office/drawing/2014/main" id="{9FB7A1E3-0D52-4995-B5E5-752C8B715FB0}"/>
              </a:ext>
            </a:extLst>
          </p:cNvPr>
          <p:cNvSpPr txBox="1">
            <a:spLocks/>
          </p:cNvSpPr>
          <p:nvPr/>
        </p:nvSpPr>
        <p:spPr>
          <a:xfrm>
            <a:off x="5732250" y="1162991"/>
            <a:ext cx="6459750" cy="54871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Концепт на единствен електронски интерфејс за управување со целокупниот животен циклус на субјектот во </a:t>
            </a:r>
            <a:r>
              <a:rPr kumimoji="0" lang="mk-MK" sz="2800" b="0" i="0" u="none" strike="noStrike" kern="1200" cap="none" spc="0" normalizeH="0" baseline="0" noProof="0" dirty="0" err="1" smtClean="0">
                <a:ln>
                  <a:noFill/>
                </a:ln>
                <a:effectLst/>
                <a:uLnTx/>
                <a:uFillTx/>
                <a:latin typeface="Calibri" panose="020F0502020204030204"/>
                <a:ea typeface="+mn-ea"/>
                <a:cs typeface="+mn-cs"/>
              </a:rPr>
              <a:t>воедначен</a:t>
            </a:r>
            <a:r>
              <a:rPr kumimoji="0" lang="mk-MK" sz="2800" b="0" i="0" u="none" strike="noStrike" kern="1200" cap="none" spc="0" normalizeH="0" baseline="0" noProof="0" dirty="0" smtClean="0">
                <a:ln>
                  <a:noFill/>
                </a:ln>
                <a:effectLst/>
                <a:uLnTx/>
                <a:uFillTx/>
                <a:latin typeface="Calibri" panose="020F0502020204030204"/>
                <a:ea typeface="+mn-ea"/>
                <a:cs typeface="+mn-cs"/>
              </a:rPr>
              <a:t> режим (јавни услуги за влез, одржување и излез од деловниот живот (стечај/ликвидација).</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Концептот е дефиниран како обврска со Европската Сервисна Директива 2006/123/ЕК од 12.12.2006 година и налага негова примена во сите земји членки на Европската Унија</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Физичко и електронско толкување на ЕТК</a:t>
            </a:r>
            <a:endParaRPr kumimoji="0" lang="mk-MK" sz="2800" b="0" i="0" u="none" strike="noStrike" kern="1200" cap="none" spc="0" normalizeH="0" baseline="0" noProof="0" dirty="0">
              <a:ln>
                <a:noFill/>
              </a:ln>
              <a:effectLst/>
              <a:uLnTx/>
              <a:uFillTx/>
              <a:latin typeface="Calibri" panose="020F0502020204030204"/>
              <a:ea typeface="+mn-ea"/>
              <a:cs typeface="+mn-cs"/>
            </a:endParaRPr>
          </a:p>
        </p:txBody>
      </p:sp>
      <p:pic>
        <p:nvPicPr>
          <p:cNvPr id="6" name="Picture 5"/>
          <p:cNvPicPr>
            <a:picLocks noChangeAspect="1"/>
          </p:cNvPicPr>
          <p:nvPr/>
        </p:nvPicPr>
        <p:blipFill>
          <a:blip r:embed="rId5"/>
          <a:stretch>
            <a:fillRect/>
          </a:stretch>
        </p:blipFill>
        <p:spPr>
          <a:xfrm>
            <a:off x="63146" y="8314"/>
            <a:ext cx="2304488" cy="1560711"/>
          </a:xfrm>
          <a:prstGeom prst="rect">
            <a:avLst/>
          </a:prstGeom>
        </p:spPr>
      </p:pic>
    </p:spTree>
    <p:extLst>
      <p:ext uri="{BB962C8B-B14F-4D97-AF65-F5344CB8AC3E}">
        <p14:creationId xmlns:p14="http://schemas.microsoft.com/office/powerpoint/2010/main" val="23767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020" y="228600"/>
            <a:ext cx="8721090" cy="5937249"/>
          </a:xfrm>
        </p:spPr>
        <p:txBody>
          <a:bodyPr>
            <a:noAutofit/>
          </a:bodyPr>
          <a:lstStyle/>
          <a:p>
            <a:pPr algn="just"/>
            <a:r>
              <a:rPr lang="ru-RU" sz="2400" b="1" dirty="0" smtClean="0"/>
              <a:t>Методологија При изработка на развојната стратегија </a:t>
            </a: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smtClean="0"/>
              <a:t>Во </a:t>
            </a:r>
            <a:r>
              <a:rPr lang="ru-RU" sz="1600" dirty="0"/>
              <a:t>портфолиото на проекти кои се предмет на </a:t>
            </a:r>
            <a:r>
              <a:rPr lang="ru-RU" sz="1600" dirty="0" smtClean="0"/>
              <a:t>новата стратегија за развој на централен регистар 2023 - 2027 </a:t>
            </a:r>
            <a:r>
              <a:rPr lang="ru-RU" sz="1600" dirty="0"/>
              <a:t>се содржани 11 </a:t>
            </a:r>
            <a:r>
              <a:rPr lang="ru-RU" sz="1600" dirty="0" smtClean="0"/>
              <a:t>проекти. Проектите се Со </a:t>
            </a:r>
            <a:r>
              <a:rPr lang="ru-RU" sz="1600" dirty="0"/>
              <a:t>различна големина, степен на сложеност но и ефекти по крајните </a:t>
            </a:r>
            <a:r>
              <a:rPr lang="ru-RU" sz="1600" dirty="0" smtClean="0"/>
              <a:t>корисници согласно методологијата </a:t>
            </a:r>
            <a:r>
              <a:rPr lang="ru-RU" sz="1600" dirty="0"/>
              <a:t>за нивно рангирање по степен на сложеност но и по приоритет. </a:t>
            </a:r>
            <a:r>
              <a:rPr lang="ru-RU" sz="1600" dirty="0" smtClean="0"/>
              <a:t/>
            </a:r>
            <a:br>
              <a:rPr lang="ru-RU" sz="1600" dirty="0" smtClean="0"/>
            </a:br>
            <a:r>
              <a:rPr lang="ru-RU" sz="1600" dirty="0"/>
              <a:t/>
            </a:r>
            <a:br>
              <a:rPr lang="ru-RU" sz="1600" dirty="0"/>
            </a:br>
            <a:r>
              <a:rPr lang="ru-RU" sz="1600" dirty="0" smtClean="0"/>
              <a:t>приоритетот </a:t>
            </a:r>
            <a:r>
              <a:rPr lang="ru-RU" sz="1600" dirty="0"/>
              <a:t>се </a:t>
            </a:r>
            <a:r>
              <a:rPr lang="ru-RU" sz="1600" dirty="0" smtClean="0"/>
              <a:t>определи </a:t>
            </a:r>
            <a:r>
              <a:rPr lang="ru-RU" sz="1600" dirty="0"/>
              <a:t>на основа на две групи на критериуми и тоа: Ефект на проектот врз околината и Ефект на проектот врз Централниот Регистар. Проектите кои </a:t>
            </a:r>
            <a:r>
              <a:rPr lang="ru-RU" sz="1600" dirty="0" smtClean="0"/>
              <a:t>доби</a:t>
            </a:r>
            <a:r>
              <a:rPr lang="en-US" sz="1600" dirty="0"/>
              <a:t>j</a:t>
            </a:r>
            <a:r>
              <a:rPr lang="ru-RU" sz="1600" dirty="0" smtClean="0"/>
              <a:t>а </a:t>
            </a:r>
            <a:r>
              <a:rPr lang="ru-RU" sz="1600" dirty="0"/>
              <a:t>највисок приоритет </a:t>
            </a:r>
            <a:r>
              <a:rPr lang="ru-RU" sz="1600" dirty="0" smtClean="0"/>
              <a:t>се детално </a:t>
            </a:r>
            <a:r>
              <a:rPr lang="ru-RU" sz="1600" dirty="0"/>
              <a:t>обработени со соодветни акциски планови и буџети и </a:t>
            </a:r>
            <a:r>
              <a:rPr lang="ru-RU" sz="1600" dirty="0" smtClean="0"/>
              <a:t>преставуваат </a:t>
            </a:r>
            <a:r>
              <a:rPr lang="ru-RU" sz="1600" dirty="0"/>
              <a:t>основ за следниот четиригодишен развоен циклус. </a:t>
            </a:r>
            <a:endParaRPr lang="mk-MK" sz="1600" dirty="0"/>
          </a:p>
        </p:txBody>
      </p:sp>
      <p:pic>
        <p:nvPicPr>
          <p:cNvPr id="3" name="Picture 2"/>
          <p:cNvPicPr>
            <a:picLocks noChangeAspect="1"/>
          </p:cNvPicPr>
          <p:nvPr/>
        </p:nvPicPr>
        <p:blipFill>
          <a:blip r:embed="rId2"/>
          <a:stretch>
            <a:fillRect/>
          </a:stretch>
        </p:blipFill>
        <p:spPr>
          <a:xfrm>
            <a:off x="81831" y="150771"/>
            <a:ext cx="2304488" cy="1560711"/>
          </a:xfrm>
          <a:prstGeom prst="rect">
            <a:avLst/>
          </a:prstGeom>
        </p:spPr>
      </p:pic>
    </p:spTree>
    <p:extLst>
      <p:ext uri="{BB962C8B-B14F-4D97-AF65-F5344CB8AC3E}">
        <p14:creationId xmlns:p14="http://schemas.microsoft.com/office/powerpoint/2010/main" val="234995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1800" dirty="0"/>
              <a:t/>
            </a:r>
            <a:br>
              <a:rPr lang="ru-RU" sz="1800" dirty="0"/>
            </a:br>
            <a:r>
              <a:rPr lang="ru-RU" sz="1800" dirty="0"/>
              <a:t/>
            </a:r>
            <a:br>
              <a:rPr lang="ru-RU" sz="1800" dirty="0"/>
            </a:br>
            <a:r>
              <a:rPr lang="ru-RU" dirty="0"/>
              <a:t/>
            </a:r>
            <a:br>
              <a:rPr lang="ru-RU" dirty="0"/>
            </a:br>
            <a:endParaRPr lang="mk-MK" dirty="0"/>
          </a:p>
        </p:txBody>
      </p:sp>
      <p:graphicFrame>
        <p:nvGraphicFramePr>
          <p:cNvPr id="6" name="Diagram 5"/>
          <p:cNvGraphicFramePr/>
          <p:nvPr>
            <p:extLst>
              <p:ext uri="{D42A27DB-BD31-4B8C-83A1-F6EECF244321}">
                <p14:modId xmlns:p14="http://schemas.microsoft.com/office/powerpoint/2010/main" val="2635132632"/>
              </p:ext>
            </p:extLst>
          </p:nvPr>
        </p:nvGraphicFramePr>
        <p:xfrm>
          <a:off x="1063237" y="1561171"/>
          <a:ext cx="8894802" cy="5118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104137" y="139620"/>
            <a:ext cx="2304488" cy="1560711"/>
          </a:xfrm>
          <a:prstGeom prst="rect">
            <a:avLst/>
          </a:prstGeom>
        </p:spPr>
      </p:pic>
    </p:spTree>
    <p:extLst>
      <p:ext uri="{BB962C8B-B14F-4D97-AF65-F5344CB8AC3E}">
        <p14:creationId xmlns:p14="http://schemas.microsoft.com/office/powerpoint/2010/main" val="345045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128790"/>
            <a:ext cx="11951594" cy="1298566"/>
          </a:xfrm>
        </p:spPr>
        <p:txBody>
          <a:bodyPr>
            <a:noAutofit/>
          </a:bodyPr>
          <a:lstStyle/>
          <a:p>
            <a:pPr algn="ctr"/>
            <a:r>
              <a:rPr lang="ru-RU" sz="2400" b="1" dirty="0" smtClean="0"/>
              <a:t>                          1.ВЕРИФИКАЦИЈА </a:t>
            </a:r>
            <a:r>
              <a:rPr lang="ru-RU" sz="2400" b="1" dirty="0"/>
              <a:t>НА СТЕПЕН НА ИСПОЛНЕТОСТ НА ПРЕТХОДНИ </a:t>
            </a:r>
            <a:r>
              <a:rPr lang="ru-RU" sz="2400" b="1" dirty="0" smtClean="0"/>
              <a:t>    </a:t>
            </a:r>
            <a:br>
              <a:rPr lang="ru-RU" sz="2400" b="1" dirty="0" smtClean="0"/>
            </a:br>
            <a:r>
              <a:rPr lang="ru-RU" sz="2400" b="1" dirty="0"/>
              <a:t> </a:t>
            </a:r>
            <a:r>
              <a:rPr lang="ru-RU" sz="2400" b="1" dirty="0" smtClean="0"/>
              <a:t>                         СТРАТЕШКИ </a:t>
            </a:r>
            <a:r>
              <a:rPr lang="ru-RU" sz="2400" b="1" dirty="0"/>
              <a:t>ДОКУМЕНТИ во периодот од 2018-2022 година</a:t>
            </a:r>
            <a:endParaRPr lang="mk-MK" sz="2400" b="1" dirty="0"/>
          </a:p>
        </p:txBody>
      </p:sp>
      <p:sp>
        <p:nvSpPr>
          <p:cNvPr id="3" name="Subtitle 2"/>
          <p:cNvSpPr>
            <a:spLocks noGrp="1"/>
          </p:cNvSpPr>
          <p:nvPr>
            <p:ph type="subTitle" idx="1"/>
          </p:nvPr>
        </p:nvSpPr>
        <p:spPr>
          <a:xfrm>
            <a:off x="206063" y="1519707"/>
            <a:ext cx="11719774" cy="5087155"/>
          </a:xfrm>
        </p:spPr>
        <p:txBody>
          <a:bodyPr>
            <a:normAutofit fontScale="92500"/>
          </a:bodyPr>
          <a:lstStyle/>
          <a:p>
            <a:pPr marL="285750" indent="-285750" algn="just">
              <a:buFont typeface="Wingdings" panose="05000000000000000000" pitchFamily="2" charset="2"/>
              <a:buChar char="v"/>
            </a:pPr>
            <a:endParaRPr lang="ru-RU" sz="1600" dirty="0" smtClean="0">
              <a:solidFill>
                <a:schemeClr val="bg1"/>
              </a:solidFill>
            </a:endParaRPr>
          </a:p>
          <a:p>
            <a:pPr marL="285750" indent="-285750" algn="just">
              <a:buFont typeface="Wingdings" panose="05000000000000000000" pitchFamily="2" charset="2"/>
              <a:buChar char="v"/>
            </a:pPr>
            <a:r>
              <a:rPr lang="ru-RU" sz="1600" dirty="0" smtClean="0">
                <a:solidFill>
                  <a:schemeClr val="tx1"/>
                </a:solidFill>
              </a:rPr>
              <a:t>Во </a:t>
            </a:r>
            <a:r>
              <a:rPr lang="ru-RU" sz="1600" dirty="0">
                <a:solidFill>
                  <a:schemeClr val="tx1"/>
                </a:solidFill>
              </a:rPr>
              <a:t>овој документ </a:t>
            </a:r>
            <a:r>
              <a:rPr lang="ru-RU" sz="1600" dirty="0" smtClean="0">
                <a:solidFill>
                  <a:schemeClr val="tx1"/>
                </a:solidFill>
              </a:rPr>
              <a:t>се врши </a:t>
            </a:r>
            <a:r>
              <a:rPr lang="ru-RU" sz="1600" dirty="0">
                <a:solidFill>
                  <a:schemeClr val="tx1"/>
                </a:solidFill>
              </a:rPr>
              <a:t>мерење и верификација на степенот на реализација на зацртаните проекти во предметниот период кои произлегуваат од стратешките документи, но и останати развојни проекти, неспомнати во стратегиите, но кои се иницирале или реализирале во предметниот период како резултат на надворешни или внатрешни барања. </a:t>
            </a:r>
            <a:endParaRPr lang="ru-RU" sz="1600" dirty="0" smtClean="0">
              <a:solidFill>
                <a:schemeClr val="tx1"/>
              </a:solidFill>
            </a:endParaRPr>
          </a:p>
          <a:p>
            <a:pPr algn="just"/>
            <a:endParaRPr lang="ru-RU" sz="1600" dirty="0">
              <a:solidFill>
                <a:schemeClr val="tx1"/>
              </a:solidFill>
            </a:endParaRPr>
          </a:p>
          <a:p>
            <a:pPr marL="285750" indent="-285750" algn="just">
              <a:buFont typeface="Wingdings" panose="05000000000000000000" pitchFamily="2" charset="2"/>
              <a:buChar char="v"/>
            </a:pPr>
            <a:r>
              <a:rPr lang="ru-RU" sz="1600" dirty="0" smtClean="0">
                <a:solidFill>
                  <a:schemeClr val="tx1"/>
                </a:solidFill>
              </a:rPr>
              <a:t>Цел </a:t>
            </a:r>
            <a:r>
              <a:rPr lang="ru-RU" sz="1600" dirty="0">
                <a:solidFill>
                  <a:schemeClr val="tx1"/>
                </a:solidFill>
              </a:rPr>
              <a:t>и фокус на оваа стратегија претставува идентификацијата на можностите за воведување на нови регистри и услуги кои би го детерминирале развојот на Централниот регистар во периодот од 2018 до 2022 година</a:t>
            </a:r>
            <a:r>
              <a:rPr lang="ru-RU" sz="1600" dirty="0" smtClean="0">
                <a:solidFill>
                  <a:schemeClr val="tx1"/>
                </a:solidFill>
              </a:rPr>
              <a:t>.</a:t>
            </a:r>
          </a:p>
          <a:p>
            <a:pPr marL="285750" indent="-285750" algn="just">
              <a:buFont typeface="Wingdings" panose="05000000000000000000" pitchFamily="2" charset="2"/>
              <a:buChar char="v"/>
            </a:pPr>
            <a:r>
              <a:rPr lang="ru-RU" sz="1600" dirty="0">
                <a:solidFill>
                  <a:schemeClr val="tx1"/>
                </a:solidFill>
              </a:rPr>
              <a:t>Опфат на стратегијата се четири сегмента, кои се производ на постојните владини иницијативи,  законските проекти кои се во тек, приоритетите на ЦРРСМ и препораките од „Стратегијата за трансформација на ЦР во сервисно ориентирана организација и воспоставување на ЕТК за деловната заедница“. </a:t>
            </a:r>
            <a:endParaRPr lang="ru-RU" sz="1600" dirty="0" smtClean="0">
              <a:solidFill>
                <a:schemeClr val="tx1"/>
              </a:solidFill>
            </a:endParaRPr>
          </a:p>
          <a:p>
            <a:pPr marL="285750" indent="-285750" algn="just">
              <a:buFont typeface="Wingdings" panose="05000000000000000000" pitchFamily="2" charset="2"/>
              <a:buChar char="v"/>
            </a:pPr>
            <a:r>
              <a:rPr lang="ru-RU" sz="1600" dirty="0">
                <a:solidFill>
                  <a:schemeClr val="tx1"/>
                </a:solidFill>
              </a:rPr>
              <a:t>Четирите сегмента се:</a:t>
            </a:r>
          </a:p>
          <a:p>
            <a:pPr marL="342900" indent="-342900" algn="just">
              <a:buAutoNum type="arabicPeriod"/>
            </a:pPr>
            <a:r>
              <a:rPr lang="ru-RU" sz="1600" dirty="0" smtClean="0">
                <a:solidFill>
                  <a:schemeClr val="tx1"/>
                </a:solidFill>
              </a:rPr>
              <a:t>Воведување </a:t>
            </a:r>
            <a:r>
              <a:rPr lang="ru-RU" sz="1600" dirty="0">
                <a:solidFill>
                  <a:schemeClr val="tx1"/>
                </a:solidFill>
              </a:rPr>
              <a:t>на механизми и услуги насочени кон инвеститорите и деловната заедница</a:t>
            </a:r>
            <a:r>
              <a:rPr lang="ru-RU" sz="1600" dirty="0" smtClean="0">
                <a:solidFill>
                  <a:schemeClr val="tx1"/>
                </a:solidFill>
              </a:rPr>
              <a:t>.</a:t>
            </a:r>
          </a:p>
          <a:p>
            <a:pPr marL="342900" indent="-342900" algn="just">
              <a:buAutoNum type="arabicPeriod"/>
            </a:pPr>
            <a:r>
              <a:rPr lang="ru-RU" sz="1600" dirty="0" smtClean="0">
                <a:solidFill>
                  <a:schemeClr val="tx1"/>
                </a:solidFill>
              </a:rPr>
              <a:t>Интегрирање </a:t>
            </a:r>
            <a:r>
              <a:rPr lang="ru-RU" sz="1600" dirty="0">
                <a:solidFill>
                  <a:schemeClr val="tx1"/>
                </a:solidFill>
              </a:rPr>
              <a:t>на регистрите за обезбедени трансакции </a:t>
            </a:r>
            <a:endParaRPr lang="ru-RU" sz="1600" dirty="0" smtClean="0">
              <a:solidFill>
                <a:schemeClr val="tx1"/>
              </a:solidFill>
            </a:endParaRPr>
          </a:p>
          <a:p>
            <a:pPr marL="342900" indent="-342900" algn="just">
              <a:buAutoNum type="arabicPeriod"/>
            </a:pPr>
            <a:r>
              <a:rPr lang="ru-RU" sz="1600" dirty="0" smtClean="0">
                <a:solidFill>
                  <a:schemeClr val="tx1"/>
                </a:solidFill>
              </a:rPr>
              <a:t>Воведување </a:t>
            </a:r>
            <a:r>
              <a:rPr lang="ru-RU" sz="1600" dirty="0">
                <a:solidFill>
                  <a:schemeClr val="tx1"/>
                </a:solidFill>
              </a:rPr>
              <a:t>на регистарот на вистински </a:t>
            </a:r>
            <a:r>
              <a:rPr lang="ru-RU" sz="1600" dirty="0" smtClean="0">
                <a:solidFill>
                  <a:schemeClr val="tx1"/>
                </a:solidFill>
              </a:rPr>
              <a:t>сопственици</a:t>
            </a:r>
          </a:p>
          <a:p>
            <a:pPr marL="342900" indent="-342900" algn="just">
              <a:buAutoNum type="arabicPeriod"/>
            </a:pPr>
            <a:r>
              <a:rPr lang="ru-RU" sz="1600" dirty="0" smtClean="0">
                <a:solidFill>
                  <a:schemeClr val="tx1"/>
                </a:solidFill>
              </a:rPr>
              <a:t>Воведување </a:t>
            </a:r>
            <a:r>
              <a:rPr lang="ru-RU" sz="1600" dirty="0">
                <a:solidFill>
                  <a:schemeClr val="tx1"/>
                </a:solidFill>
              </a:rPr>
              <a:t>на нови, комбинирани и услуги со додадена вредност</a:t>
            </a:r>
            <a:endParaRPr lang="ru-RU" sz="1600" dirty="0" smtClean="0">
              <a:solidFill>
                <a:schemeClr val="tx1"/>
              </a:solidFill>
            </a:endParaRPr>
          </a:p>
          <a:p>
            <a:pPr marL="342900" indent="-342900">
              <a:buAutoNum type="arabicPeriod"/>
            </a:pPr>
            <a:endParaRPr lang="mk-MK" sz="1400" dirty="0" smtClean="0"/>
          </a:p>
          <a:p>
            <a:endParaRPr lang="mk-MK" sz="1400" dirty="0"/>
          </a:p>
        </p:txBody>
      </p:sp>
      <p:pic>
        <p:nvPicPr>
          <p:cNvPr id="4" name="Picture 3"/>
          <p:cNvPicPr>
            <a:picLocks noChangeAspect="1"/>
          </p:cNvPicPr>
          <p:nvPr/>
        </p:nvPicPr>
        <p:blipFill>
          <a:blip r:embed="rId2"/>
          <a:stretch>
            <a:fillRect/>
          </a:stretch>
        </p:blipFill>
        <p:spPr>
          <a:xfrm>
            <a:off x="70399" y="99754"/>
            <a:ext cx="2304488" cy="1560711"/>
          </a:xfrm>
          <a:prstGeom prst="rect">
            <a:avLst/>
          </a:prstGeom>
        </p:spPr>
      </p:pic>
    </p:spTree>
    <p:extLst>
      <p:ext uri="{BB962C8B-B14F-4D97-AF65-F5344CB8AC3E}">
        <p14:creationId xmlns:p14="http://schemas.microsoft.com/office/powerpoint/2010/main" val="48188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A52DF2FB-63B0-9339-0DF3-FEA9ECAC2245}"/>
              </a:ext>
            </a:extLst>
          </p:cNvPr>
          <p:cNvGraphicFramePr/>
          <p:nvPr>
            <p:extLst>
              <p:ext uri="{D42A27DB-BD31-4B8C-83A1-F6EECF244321}">
                <p14:modId xmlns:p14="http://schemas.microsoft.com/office/powerpoint/2010/main" val="3553746741"/>
              </p:ext>
            </p:extLst>
          </p:nvPr>
        </p:nvGraphicFramePr>
        <p:xfrm>
          <a:off x="1906860" y="1483112"/>
          <a:ext cx="9155150" cy="476157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538316" y="160021"/>
            <a:ext cx="8554624" cy="646331"/>
          </a:xfrm>
          <a:prstGeom prst="rect">
            <a:avLst/>
          </a:prstGeom>
        </p:spPr>
        <p:txBody>
          <a:bodyPr wrap="square">
            <a:spAutoFit/>
          </a:bodyPr>
          <a:lstStyle/>
          <a:p>
            <a:pPr algn="ctr"/>
            <a:r>
              <a:rPr lang="ru-RU" b="1" dirty="0" smtClean="0"/>
              <a:t>1.1 Степен </a:t>
            </a:r>
            <a:r>
              <a:rPr lang="ru-RU" b="1" dirty="0"/>
              <a:t>на реализација </a:t>
            </a:r>
            <a:r>
              <a:rPr lang="ru-RU" b="1" dirty="0" smtClean="0"/>
              <a:t>на претходни стратешки документи</a:t>
            </a:r>
            <a:r>
              <a:rPr lang="ru-RU" b="1" dirty="0"/>
              <a:t/>
            </a:r>
            <a:br>
              <a:rPr lang="ru-RU" b="1" dirty="0"/>
            </a:br>
            <a:r>
              <a:rPr lang="ru-RU" b="1" dirty="0" smtClean="0"/>
              <a:t>на </a:t>
            </a:r>
            <a:r>
              <a:rPr lang="ru-RU" b="1" dirty="0"/>
              <a:t>крај од </a:t>
            </a:r>
            <a:r>
              <a:rPr lang="ru-RU" b="1" dirty="0" smtClean="0"/>
              <a:t>период 2018 до 2022</a:t>
            </a:r>
            <a:endParaRPr lang="mk-MK" b="1" dirty="0"/>
          </a:p>
        </p:txBody>
      </p:sp>
      <p:pic>
        <p:nvPicPr>
          <p:cNvPr id="7" name="Picture 6"/>
          <p:cNvPicPr>
            <a:picLocks noChangeAspect="1"/>
          </p:cNvPicPr>
          <p:nvPr/>
        </p:nvPicPr>
        <p:blipFill>
          <a:blip r:embed="rId3"/>
          <a:stretch>
            <a:fillRect/>
          </a:stretch>
        </p:blipFill>
        <p:spPr>
          <a:xfrm>
            <a:off x="120296" y="191194"/>
            <a:ext cx="2304488" cy="1560711"/>
          </a:xfrm>
          <a:prstGeom prst="rect">
            <a:avLst/>
          </a:prstGeom>
        </p:spPr>
      </p:pic>
    </p:spTree>
    <p:extLst>
      <p:ext uri="{BB962C8B-B14F-4D97-AF65-F5344CB8AC3E}">
        <p14:creationId xmlns:p14="http://schemas.microsoft.com/office/powerpoint/2010/main" val="44639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90151"/>
            <a:ext cx="11861442" cy="1094705"/>
          </a:xfrm>
        </p:spPr>
        <p:txBody>
          <a:bodyPr>
            <a:noAutofit/>
          </a:bodyPr>
          <a:lstStyle/>
          <a:p>
            <a:pPr algn="ctr"/>
            <a:r>
              <a:rPr lang="ru-RU" sz="2400" b="1" dirty="0">
                <a:solidFill>
                  <a:srgbClr val="0070C0"/>
                </a:solidFill>
              </a:rPr>
              <a:t>реализирани и нереализирани проекти кои произлегуваат од стратешките документи или како надворешни барања во периодот </a:t>
            </a:r>
            <a:r>
              <a:rPr lang="ru-RU" sz="2400" b="1" dirty="0" smtClean="0">
                <a:solidFill>
                  <a:srgbClr val="0070C0"/>
                </a:solidFill>
              </a:rPr>
              <a:t>2018-2022</a:t>
            </a:r>
            <a:endParaRPr lang="mk-MK" sz="2400" b="1" dirty="0">
              <a:solidFill>
                <a:srgbClr val="0070C0"/>
              </a:solidFill>
            </a:endParaRPr>
          </a:p>
        </p:txBody>
      </p:sp>
      <p:sp>
        <p:nvSpPr>
          <p:cNvPr id="3" name="Subtitle 2"/>
          <p:cNvSpPr>
            <a:spLocks noGrp="1"/>
          </p:cNvSpPr>
          <p:nvPr>
            <p:ph type="subTitle" idx="1"/>
          </p:nvPr>
        </p:nvSpPr>
        <p:spPr>
          <a:xfrm>
            <a:off x="115910" y="1287885"/>
            <a:ext cx="11861442" cy="5267460"/>
          </a:xfrm>
        </p:spPr>
        <p:txBody>
          <a:bodyPr/>
          <a:lstStyle/>
          <a:p>
            <a:endParaRPr lang="mk-MK" dirty="0"/>
          </a:p>
        </p:txBody>
      </p:sp>
      <p:graphicFrame>
        <p:nvGraphicFramePr>
          <p:cNvPr id="4" name="Table 3"/>
          <p:cNvGraphicFramePr>
            <a:graphicFrameLocks noGrp="1"/>
          </p:cNvGraphicFramePr>
          <p:nvPr>
            <p:extLst>
              <p:ext uri="{D42A27DB-BD31-4B8C-83A1-F6EECF244321}">
                <p14:modId xmlns:p14="http://schemas.microsoft.com/office/powerpoint/2010/main" val="3678861645"/>
              </p:ext>
            </p:extLst>
          </p:nvPr>
        </p:nvGraphicFramePr>
        <p:xfrm>
          <a:off x="115910" y="1287886"/>
          <a:ext cx="11861442" cy="5473521"/>
        </p:xfrm>
        <a:graphic>
          <a:graphicData uri="http://schemas.openxmlformats.org/drawingml/2006/table">
            <a:tbl>
              <a:tblPr firstRow="1" bandRow="1">
                <a:tableStyleId>{5C22544A-7EE6-4342-B048-85BDC9FD1C3A}</a:tableStyleId>
              </a:tblPr>
              <a:tblGrid>
                <a:gridCol w="746976"/>
                <a:gridCol w="1300766"/>
                <a:gridCol w="3915177"/>
                <a:gridCol w="3245476"/>
                <a:gridCol w="1287887"/>
                <a:gridCol w="1365160"/>
              </a:tblGrid>
              <a:tr h="1204176">
                <a:tc>
                  <a:txBody>
                    <a:bodyPr/>
                    <a:lstStyle/>
                    <a:p>
                      <a:r>
                        <a:rPr lang="mk-MK" sz="1200" dirty="0" smtClean="0"/>
                        <a:t>Реден број</a:t>
                      </a:r>
                      <a:endParaRPr lang="mk-MK"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mk-MK" sz="1200" dirty="0" smtClean="0"/>
                        <a:t>Назив на проект</a:t>
                      </a:r>
                      <a:endParaRPr lang="mk-MK"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mk-MK" sz="1200" dirty="0" smtClean="0"/>
                        <a:t>Краток опис</a:t>
                      </a:r>
                      <a:endParaRPr lang="mk-MK" sz="12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mk-MK" sz="1200" dirty="0" smtClean="0"/>
                        <a:t>Цели</a:t>
                      </a:r>
                      <a:endParaRPr lang="mk-MK" sz="12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mk-MK" sz="1200" dirty="0" smtClean="0"/>
                        <a:t>Степен на реализација</a:t>
                      </a:r>
                      <a:endParaRPr lang="mk-MK" sz="12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mk-MK" sz="1200" dirty="0" smtClean="0"/>
                        <a:t>Забелешка</a:t>
                      </a:r>
                      <a:endParaRPr lang="mk-MK"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69345">
                <a:tc>
                  <a:txBody>
                    <a:bodyPr/>
                    <a:lstStyle/>
                    <a:p>
                      <a:r>
                        <a:rPr lang="mk-MK" sz="1200" smtClean="0"/>
                        <a:t>1.</a:t>
                      </a:r>
                      <a:endParaRPr lang="mk-MK" sz="1200" dirty="0"/>
                    </a:p>
                  </a:txBody>
                  <a:tcPr>
                    <a:lnT w="12700" cap="flat" cmpd="sng" algn="ctr">
                      <a:solidFill>
                        <a:schemeClr val="tx1"/>
                      </a:solidFill>
                      <a:prstDash val="solid"/>
                      <a:round/>
                      <a:headEnd type="none" w="med" len="med"/>
                      <a:tailEnd type="none" w="med" len="med"/>
                    </a:lnT>
                  </a:tcPr>
                </a:tc>
                <a:tc>
                  <a:txBody>
                    <a:bodyPr/>
                    <a:lstStyle/>
                    <a:p>
                      <a:r>
                        <a:rPr lang="ru-RU" sz="1200" smtClean="0"/>
                        <a:t>Креирање заедничка платформа за отпочнување бизнис</a:t>
                      </a:r>
                      <a:endParaRPr lang="mk-MK" sz="1200" dirty="0"/>
                    </a:p>
                  </a:txBody>
                  <a:tcPr>
                    <a:lnT w="12700" cap="flat" cmpd="sng" algn="ctr">
                      <a:solidFill>
                        <a:schemeClr val="tx1"/>
                      </a:solidFill>
                      <a:prstDash val="solid"/>
                      <a:round/>
                      <a:headEnd type="none" w="med" len="med"/>
                      <a:tailEnd type="none" w="med" len="med"/>
                    </a:lnT>
                  </a:tcPr>
                </a:tc>
                <a:tc>
                  <a:txBody>
                    <a:bodyPr/>
                    <a:lstStyle/>
                    <a:p>
                      <a:r>
                        <a:rPr lang="ru-RU" sz="1200" smtClean="0"/>
                        <a:t>Согласно заклучоците на Владата на РМ , се даде препорака на Централниот регистар да формира заедничка платформа преку која на едно место ќе се врши регистрирање на фирма, регистрирање на ДДВ обврзник и пријавување на работници при тоа користејќи ги постојните софтверски системи на Централниот регистар на РМ, УЈП и АВРМ. </a:t>
                      </a:r>
                      <a:endParaRPr lang="mk-MK" sz="1200" dirty="0"/>
                    </a:p>
                  </a:txBody>
                  <a:tcPr>
                    <a:lnT w="12700" cap="flat" cmpd="sng" algn="ctr">
                      <a:solidFill>
                        <a:schemeClr val="tx1"/>
                      </a:solidFill>
                      <a:prstDash val="solid"/>
                      <a:round/>
                      <a:headEnd type="none" w="med" len="med"/>
                      <a:tailEnd type="none" w="med" len="med"/>
                    </a:lnT>
                  </a:tcPr>
                </a:tc>
                <a:tc>
                  <a:txBody>
                    <a:bodyPr/>
                    <a:lstStyle/>
                    <a:p>
                      <a:r>
                        <a:rPr lang="ru-RU" sz="1200" smtClean="0"/>
                        <a:t>Крајната цел на имплементација е деловните субјекти да добијат пристап до единствена локација преку која ќе ги добијат сите потребни информации во врска со регистрација на субјекти, пријавување на вработени, регистрација за ДДВ цели, а во иднина и други потребни информации. Да поднесат електронско барање  вклучувајќи електронско плаќање и електронски потпис за разни видови услуги (регистрација, регистрација на вработени, регистрација за ДДВ цели, а во иднина и други потребни услуги ), да добијат известувања за статусот на нивното барање, да добијат потсетување за обврските кои им претстојат итн.</a:t>
                      </a:r>
                      <a:endParaRPr lang="mk-MK" sz="1200" dirty="0"/>
                    </a:p>
                  </a:txBody>
                  <a:tcPr>
                    <a:lnT w="12700" cap="flat" cmpd="sng" algn="ctr">
                      <a:solidFill>
                        <a:schemeClr val="tx1"/>
                      </a:solidFill>
                      <a:prstDash val="solid"/>
                      <a:round/>
                      <a:headEnd type="none" w="med" len="med"/>
                      <a:tailEnd type="none" w="med" len="med"/>
                    </a:lnT>
                  </a:tcPr>
                </a:tc>
                <a:tc>
                  <a:txBody>
                    <a:bodyPr/>
                    <a:lstStyle/>
                    <a:p>
                      <a:r>
                        <a:rPr lang="mk-MK" sz="1200" smtClean="0"/>
                        <a:t>100%</a:t>
                      </a:r>
                      <a:endParaRPr lang="mk-MK" sz="1200" dirty="0"/>
                    </a:p>
                  </a:txBody>
                  <a:tcPr>
                    <a:lnT w="12700" cap="flat" cmpd="sng" algn="ctr">
                      <a:solidFill>
                        <a:schemeClr val="tx1"/>
                      </a:solidFill>
                      <a:prstDash val="solid"/>
                      <a:round/>
                      <a:headEnd type="none" w="med" len="med"/>
                      <a:tailEnd type="none" w="med" len="med"/>
                    </a:lnT>
                  </a:tcPr>
                </a:tc>
                <a:tc>
                  <a:txBody>
                    <a:bodyPr/>
                    <a:lstStyle/>
                    <a:p>
                      <a:endParaRPr lang="mk-MK" sz="1200"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5831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5420766"/>
              </p:ext>
            </p:extLst>
          </p:nvPr>
        </p:nvGraphicFramePr>
        <p:xfrm>
          <a:off x="90150" y="115909"/>
          <a:ext cx="11990232" cy="6619741"/>
        </p:xfrm>
        <a:graphic>
          <a:graphicData uri="http://schemas.openxmlformats.org/drawingml/2006/table">
            <a:tbl>
              <a:tblPr firstRow="1" bandRow="1">
                <a:tableStyleId>{5C22544A-7EE6-4342-B048-85BDC9FD1C3A}</a:tableStyleId>
              </a:tblPr>
              <a:tblGrid>
                <a:gridCol w="746977"/>
                <a:gridCol w="1970467"/>
                <a:gridCol w="2369713"/>
                <a:gridCol w="3657600"/>
                <a:gridCol w="1247103"/>
                <a:gridCol w="1998372"/>
              </a:tblGrid>
              <a:tr h="515824">
                <a:tc>
                  <a:txBody>
                    <a:bodyPr/>
                    <a:lstStyle/>
                    <a:p>
                      <a:r>
                        <a:rPr lang="mk-MK" sz="1200" dirty="0" smtClean="0"/>
                        <a:t>Реден број</a:t>
                      </a:r>
                      <a:endParaRPr lang="mk-MK" sz="1200" dirty="0"/>
                    </a:p>
                  </a:txBody>
                  <a:tcPr/>
                </a:tc>
                <a:tc>
                  <a:txBody>
                    <a:bodyPr/>
                    <a:lstStyle/>
                    <a:p>
                      <a:r>
                        <a:rPr lang="mk-MK" sz="1200" dirty="0" smtClean="0"/>
                        <a:t>Назив на проект</a:t>
                      </a:r>
                      <a:endParaRPr lang="mk-MK" sz="1200" dirty="0"/>
                    </a:p>
                  </a:txBody>
                  <a:tcPr/>
                </a:tc>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a:t>
                      </a:r>
                      <a:endParaRPr lang="mk-MK" sz="1200" dirty="0"/>
                    </a:p>
                  </a:txBody>
                  <a:tcPr/>
                </a:tc>
              </a:tr>
              <a:tr h="6103917">
                <a:tc>
                  <a:txBody>
                    <a:bodyPr/>
                    <a:lstStyle/>
                    <a:p>
                      <a:r>
                        <a:rPr lang="mk-MK" sz="1200" dirty="0" smtClean="0"/>
                        <a:t>2.</a:t>
                      </a:r>
                      <a:endParaRPr lang="mk-MK" sz="1200" dirty="0"/>
                    </a:p>
                  </a:txBody>
                  <a:tcPr/>
                </a:tc>
                <a:tc>
                  <a:txBody>
                    <a:bodyPr/>
                    <a:lstStyle/>
                    <a:p>
                      <a:r>
                        <a:rPr lang="ru-RU" sz="1200" dirty="0" smtClean="0"/>
                        <a:t>Можност за воведување на Систем за управување со субвенции и финансиска помош</a:t>
                      </a:r>
                      <a:endParaRPr lang="mk-MK" sz="1200" dirty="0"/>
                    </a:p>
                  </a:txBody>
                  <a:tcPr/>
                </a:tc>
                <a:tc>
                  <a:txBody>
                    <a:bodyPr/>
                    <a:lstStyle/>
                    <a:p>
                      <a:r>
                        <a:rPr lang="ru-RU" sz="1200" dirty="0" smtClean="0"/>
                        <a:t>Едношалтерски систем за инвеститорите е уште еден проект утврден стратешки проект што треба да ги унапреди условите водење на бизнис на компаниите. ЦРРСМ поседува најголем дел од податоците врз кои се базирани критериумите за поддршка на државна помош, а има и воспоставено и комуникација со АВРСМ и останатите институции. Ваквиот интегриран ЕШС за бизниси и инвеститори ќе го овозможи целиот циклус на регистрација, известување, работење, субвенционирање и контрола над компаниите во државата. </a:t>
                      </a:r>
                      <a:endParaRPr lang="mk-MK" sz="1200" dirty="0"/>
                    </a:p>
                  </a:txBody>
                  <a:tcPr/>
                </a:tc>
                <a:tc>
                  <a:txBody>
                    <a:bodyPr/>
                    <a:lstStyle/>
                    <a:p>
                      <a:r>
                        <a:rPr lang="ru-RU" sz="1200" dirty="0" smtClean="0"/>
                        <a:t>Целта на проектот е да се воведе единствен систем за управување со јавната поддршка на инвестициите, односно Едношалтерски систем за Бизниси и Инвеститори, кој ќе им овозможи на Компаниите: Да имаат свој корпоративен профил во ЦРРСМ преку кој автоматски ќе добијат преглед за каква државна поддршка се квалификуваат согласно своите деловни перформанси и типови на вработувања; Да може потполно електронски да аплицираат за конкретна поддршка кон релевантна Владина агенција и да го следат транспарентно процесот на одлучување; Структурирано да известуваат за начинот на користење на добиените средства и ефектите од нив. на Владата и агенциите за поддршка на инвестициските: Потполно електронски да управува со целиот процес на аплицирање и одобрување на секој тип на поддршка; Да има можност за прецизно буџетирање на висината на поддршката која треба да ја исплати во било кој период; Електронски да ги следи ефектите од вложената поддршка во стопанството и да спроведува контрола кај субјектите. Ваквиот интегриран Едношалтерски систем за Бизниси и Инвеститори преку интеграција на електронските платформи во ЦРРСМ ќе го затвори целиот циклус на регистрација, известување, работење, субвенционирање и контрола на компаниите во Македонија</a:t>
                      </a:r>
                      <a:endParaRPr lang="mk-MK" sz="1200" dirty="0"/>
                    </a:p>
                  </a:txBody>
                  <a:tcPr/>
                </a:tc>
                <a:tc>
                  <a:txBody>
                    <a:bodyPr/>
                    <a:lstStyle/>
                    <a:p>
                      <a:r>
                        <a:rPr lang="mk-MK" sz="1200" dirty="0" smtClean="0"/>
                        <a:t>0%</a:t>
                      </a:r>
                      <a:endParaRPr lang="mk-MK" sz="1200" dirty="0"/>
                    </a:p>
                  </a:txBody>
                  <a:tcPr/>
                </a:tc>
                <a:tc>
                  <a:txBody>
                    <a:bodyPr/>
                    <a:lstStyle/>
                    <a:p>
                      <a:r>
                        <a:rPr lang="ru-RU" sz="1200" dirty="0" smtClean="0"/>
                        <a:t>Предлог проектот е комунициран со кабинетот на вицепремиерот на Владата на РСМ. Со оглед на временската дистанца, треба да се провери расположението на Владата да застане зад ваквиот проект и согласно тоа да се оцени дали истиот да се планира за следниот стратешки период од 4 години. </a:t>
                      </a:r>
                      <a:endParaRPr lang="mk-MK" sz="1200" dirty="0"/>
                    </a:p>
                  </a:txBody>
                  <a:tcPr/>
                </a:tc>
              </a:tr>
            </a:tbl>
          </a:graphicData>
        </a:graphic>
      </p:graphicFrame>
    </p:spTree>
    <p:extLst>
      <p:ext uri="{BB962C8B-B14F-4D97-AF65-F5344CB8AC3E}">
        <p14:creationId xmlns:p14="http://schemas.microsoft.com/office/powerpoint/2010/main" val="340086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7336621"/>
              </p:ext>
            </p:extLst>
          </p:nvPr>
        </p:nvGraphicFramePr>
        <p:xfrm>
          <a:off x="103032" y="103030"/>
          <a:ext cx="11977350" cy="6606862"/>
        </p:xfrm>
        <a:graphic>
          <a:graphicData uri="http://schemas.openxmlformats.org/drawingml/2006/table">
            <a:tbl>
              <a:tblPr firstRow="1" bandRow="1">
                <a:tableStyleId>{5C22544A-7EE6-4342-B048-85BDC9FD1C3A}</a:tableStyleId>
              </a:tblPr>
              <a:tblGrid>
                <a:gridCol w="669700"/>
                <a:gridCol w="1056068"/>
                <a:gridCol w="3606085"/>
                <a:gridCol w="3812146"/>
                <a:gridCol w="1249251"/>
                <a:gridCol w="1584100"/>
              </a:tblGrid>
              <a:tr h="570866">
                <a:tc>
                  <a:txBody>
                    <a:bodyPr/>
                    <a:lstStyle/>
                    <a:p>
                      <a:r>
                        <a:rPr lang="mk-MK" sz="1200" dirty="0" smtClean="0"/>
                        <a:t>Реден број</a:t>
                      </a:r>
                      <a:endParaRPr lang="mk-MK" sz="1200" dirty="0"/>
                    </a:p>
                  </a:txBody>
                  <a:tcPr/>
                </a:tc>
                <a:tc>
                  <a:txBody>
                    <a:bodyPr/>
                    <a:lstStyle/>
                    <a:p>
                      <a:r>
                        <a:rPr lang="mk-MK" sz="1200" dirty="0" smtClean="0"/>
                        <a:t>Назив на проект</a:t>
                      </a:r>
                      <a:endParaRPr lang="mk-MK" sz="1200" dirty="0"/>
                    </a:p>
                  </a:txBody>
                  <a:tcPr/>
                </a:tc>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a:t>
                      </a:r>
                      <a:endParaRPr lang="mk-MK" sz="1200" dirty="0"/>
                    </a:p>
                  </a:txBody>
                  <a:tcPr/>
                </a:tc>
              </a:tr>
              <a:tr h="2773712">
                <a:tc>
                  <a:txBody>
                    <a:bodyPr/>
                    <a:lstStyle/>
                    <a:p>
                      <a:r>
                        <a:rPr lang="mk-MK" sz="1200" smtClean="0"/>
                        <a:t>3.</a:t>
                      </a:r>
                      <a:endParaRPr lang="mk-MK" sz="1200" dirty="0"/>
                    </a:p>
                  </a:txBody>
                  <a:tcPr/>
                </a:tc>
                <a:tc>
                  <a:txBody>
                    <a:bodyPr/>
                    <a:lstStyle/>
                    <a:p>
                      <a:r>
                        <a:rPr lang="mk-MK" sz="1200" smtClean="0"/>
                        <a:t>Вистински сопственици (</a:t>
                      </a:r>
                      <a:r>
                        <a:rPr lang="en-US" sz="1200" smtClean="0"/>
                        <a:t>Beneficial ownership)</a:t>
                      </a:r>
                      <a:endParaRPr lang="mk-MK" sz="1200" dirty="0"/>
                    </a:p>
                  </a:txBody>
                  <a:tcPr/>
                </a:tc>
                <a:tc>
                  <a:txBody>
                    <a:bodyPr/>
                    <a:lstStyle/>
                    <a:p>
                      <a:r>
                        <a:rPr lang="ru-RU" sz="1200" smtClean="0"/>
                        <a:t>Во согласност со законот за спречување и перење пари и финансирање тероризам (ЗСПФТ) кој претставува основа за воспоставување на Регистарот на вистински сопственици беше донесен на 26 јуни 2018 година. Со Правилникот за работа ќе се регулира начинот на користење, начинот на изразување на висината на уделот (индикатор за утврдување на сопственоста), начинот на одржување и администрирање, техничките барања (потреби) за воспоставување на регистарот на вистински сопственици.</a:t>
                      </a:r>
                      <a:endParaRPr lang="mk-MK" sz="1200" dirty="0"/>
                    </a:p>
                  </a:txBody>
                  <a:tcPr/>
                </a:tc>
                <a:tc>
                  <a:txBody>
                    <a:bodyPr/>
                    <a:lstStyle/>
                    <a:p>
                      <a:r>
                        <a:rPr lang="ru-RU" sz="1200" smtClean="0"/>
                        <a:t>Воспоставувањето на регистарот дава дополнителен квалитет во однос на транспарентноста на домашниот пазар, но и алатка во борбата со перење на пари и финансирање на тероризам . Со регистарот всушност се врши унифицирање на активностите потребни за спроведување за спречувањето на перење пари и финансирање на ниво на ЕУ, како што е утврдено со Директивата на ЕУ за спречување на перење пари (AMLD 4). </a:t>
                      </a:r>
                      <a:endParaRPr lang="mk-MK" sz="1200" dirty="0"/>
                    </a:p>
                  </a:txBody>
                  <a:tcPr/>
                </a:tc>
                <a:tc>
                  <a:txBody>
                    <a:bodyPr/>
                    <a:lstStyle/>
                    <a:p>
                      <a:r>
                        <a:rPr lang="mk-MK" sz="1200" smtClean="0"/>
                        <a:t>100%</a:t>
                      </a:r>
                      <a:endParaRPr lang="mk-MK" sz="1200" dirty="0"/>
                    </a:p>
                  </a:txBody>
                  <a:tcPr/>
                </a:tc>
                <a:tc>
                  <a:txBody>
                    <a:bodyPr/>
                    <a:lstStyle/>
                    <a:p>
                      <a:r>
                        <a:rPr lang="ru-RU" sz="1200" dirty="0" smtClean="0"/>
                        <a:t>Нови надградби се планирани и во тек, но истите не се од стратешко значење.</a:t>
                      </a:r>
                      <a:endParaRPr lang="mk-MK" sz="1200" dirty="0"/>
                    </a:p>
                  </a:txBody>
                  <a:tcPr/>
                </a:tc>
              </a:tr>
              <a:tr h="3262284">
                <a:tc>
                  <a:txBody>
                    <a:bodyPr/>
                    <a:lstStyle/>
                    <a:p>
                      <a:r>
                        <a:rPr lang="mk-MK" sz="1200" dirty="0" smtClean="0"/>
                        <a:t>4.</a:t>
                      </a:r>
                      <a:endParaRPr lang="mk-MK" sz="1200" dirty="0"/>
                    </a:p>
                  </a:txBody>
                  <a:tcPr/>
                </a:tc>
                <a:tc>
                  <a:txBody>
                    <a:bodyPr/>
                    <a:lstStyle/>
                    <a:p>
                      <a:r>
                        <a:rPr lang="ru-RU" sz="1200" dirty="0" smtClean="0"/>
                        <a:t>Воведување на нови, комбинирани услуги и услуги до додадена вредност</a:t>
                      </a:r>
                      <a:endParaRPr lang="mk-MK" sz="1200" dirty="0"/>
                    </a:p>
                  </a:txBody>
                  <a:tcPr/>
                </a:tc>
                <a:tc>
                  <a:txBody>
                    <a:bodyPr/>
                    <a:lstStyle/>
                    <a:p>
                      <a:r>
                        <a:rPr lang="ru-RU" sz="1200" dirty="0" smtClean="0"/>
                        <a:t>Проектот претставува технолошка надградба на дистрибутивниот систем (DS), системот за е-потврди ( CRIS) и системот за електронско плаќање (EPAY), што вклучува нов модерен кориснички интерфејс усогласен со дизајнот на новиот портал на Централен Регистар на РСМ, нова сервисна архитектура и нови функционалности, како и задржување-миграција на постојните функционалности и корисници на постојните системи.</a:t>
                      </a:r>
                      <a:endParaRPr lang="mk-MK" sz="1200" dirty="0"/>
                    </a:p>
                  </a:txBody>
                  <a:tcPr/>
                </a:tc>
                <a:tc>
                  <a:txBody>
                    <a:bodyPr/>
                    <a:lstStyle/>
                    <a:p>
                      <a:r>
                        <a:rPr lang="ru-RU" sz="1200" dirty="0" smtClean="0"/>
                        <a:t>Надградба на системите ќе овозможи нудење на нови услуги и унифициран начин на дистрибуција на информации од регистрите кои ги води Централен Регистар на РСМ за надворешни и внатрешни корисници. Надградбата на системите ќе овозможи нудење на нови услуги и начини на дистрибуција на информации од регистрите кои ги води Централен Регистар на РСМ, што ќе овозможи побрз и поедноставен пристап до релевантни правни и финансиски податоци за бизнис заедницата, односно придонесе кон подобра информираност, а со тоа и можност за носење на поквалитетни одлуки, како и побрзи административни услуги.</a:t>
                      </a:r>
                      <a:endParaRPr lang="mk-MK" sz="1200" dirty="0"/>
                    </a:p>
                  </a:txBody>
                  <a:tcPr/>
                </a:tc>
                <a:tc>
                  <a:txBody>
                    <a:bodyPr/>
                    <a:lstStyle/>
                    <a:p>
                      <a:r>
                        <a:rPr lang="mk-MK" sz="1200" dirty="0" smtClean="0"/>
                        <a:t>70%</a:t>
                      </a:r>
                      <a:endParaRPr lang="mk-MK" sz="1200" dirty="0"/>
                    </a:p>
                  </a:txBody>
                  <a:tcPr/>
                </a:tc>
                <a:tc>
                  <a:txBody>
                    <a:bodyPr/>
                    <a:lstStyle/>
                    <a:p>
                      <a:r>
                        <a:rPr lang="ru-RU" sz="1200" dirty="0" smtClean="0"/>
                        <a:t>Проектот е во тек и се очекува негово завршување во првата половина од 2023г.</a:t>
                      </a:r>
                      <a:endParaRPr lang="mk-MK" sz="1200" dirty="0"/>
                    </a:p>
                  </a:txBody>
                  <a:tcPr/>
                </a:tc>
              </a:tr>
            </a:tbl>
          </a:graphicData>
        </a:graphic>
      </p:graphicFrame>
    </p:spTree>
    <p:extLst>
      <p:ext uri="{BB962C8B-B14F-4D97-AF65-F5344CB8AC3E}">
        <p14:creationId xmlns:p14="http://schemas.microsoft.com/office/powerpoint/2010/main" val="242324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389972"/>
            <a:ext cx="8534400" cy="2604428"/>
          </a:xfrm>
        </p:spPr>
        <p:txBody>
          <a:bodyPr>
            <a:normAutofit/>
          </a:bodyPr>
          <a:lstStyle/>
          <a:p>
            <a:r>
              <a:rPr lang="ru-RU" sz="2000" dirty="0"/>
              <a:t/>
            </a:r>
            <a:br>
              <a:rPr lang="ru-RU" sz="2000" dirty="0"/>
            </a:br>
            <a:r>
              <a:rPr lang="ru-RU" sz="2000" dirty="0"/>
              <a:t/>
            </a:r>
            <a:br>
              <a:rPr lang="ru-RU" sz="2000" dirty="0"/>
            </a:br>
            <a:r>
              <a:rPr lang="ru-RU" dirty="0" smtClean="0"/>
              <a:t/>
            </a:r>
            <a:br>
              <a:rPr lang="ru-RU" dirty="0" smtClean="0"/>
            </a:br>
            <a:endParaRPr lang="mk-MK" dirty="0"/>
          </a:p>
        </p:txBody>
      </p:sp>
      <p:sp>
        <p:nvSpPr>
          <p:cNvPr id="3" name="Content Placeholder 2"/>
          <p:cNvSpPr>
            <a:spLocks noGrp="1"/>
          </p:cNvSpPr>
          <p:nvPr>
            <p:ph idx="1"/>
          </p:nvPr>
        </p:nvSpPr>
        <p:spPr>
          <a:xfrm>
            <a:off x="595003" y="0"/>
            <a:ext cx="8534400" cy="6018355"/>
          </a:xfrm>
        </p:spPr>
        <p:txBody>
          <a:bodyPr>
            <a:normAutofit fontScale="70000" lnSpcReduction="20000"/>
          </a:bodyPr>
          <a:lstStyle/>
          <a:p>
            <a:pPr marL="0" indent="0">
              <a:buNone/>
            </a:pPr>
            <a:endParaRPr lang="mk-MK" dirty="0" smtClean="0"/>
          </a:p>
          <a:p>
            <a:pPr marL="0" indent="0">
              <a:buNone/>
            </a:pPr>
            <a:endParaRPr lang="mk-MK" dirty="0"/>
          </a:p>
          <a:p>
            <a:pPr marL="0" indent="0">
              <a:buNone/>
            </a:pPr>
            <a:endParaRPr lang="mk-MK" dirty="0" smtClean="0"/>
          </a:p>
          <a:p>
            <a:pPr marL="0" indent="0">
              <a:buNone/>
            </a:pPr>
            <a:endParaRPr lang="mk-MK" dirty="0"/>
          </a:p>
          <a:p>
            <a:pPr marL="0" indent="0">
              <a:buNone/>
            </a:pPr>
            <a:endParaRPr lang="mk-MK" dirty="0" smtClean="0"/>
          </a:p>
          <a:p>
            <a:pPr marL="0" indent="0">
              <a:buNone/>
            </a:pPr>
            <a:endParaRPr lang="mk-MK" dirty="0"/>
          </a:p>
          <a:p>
            <a:pPr marL="0" indent="0">
              <a:buNone/>
            </a:pPr>
            <a:endParaRPr lang="mk-MK" dirty="0" smtClean="0"/>
          </a:p>
          <a:p>
            <a:pPr marL="0" indent="0">
              <a:buNone/>
            </a:pPr>
            <a:r>
              <a:rPr lang="mk-MK" b="1" dirty="0" smtClean="0">
                <a:solidFill>
                  <a:schemeClr val="tx1"/>
                </a:solidFill>
              </a:rPr>
              <a:t>Стратегијата е можност да погледнеме наназад кон она што Централен регистар го има остварено во претходниот период како и фокус на новите предизвици и можности кои ни претстојат.</a:t>
            </a:r>
            <a:endParaRPr lang="en-US" b="1" dirty="0" smtClean="0">
              <a:solidFill>
                <a:schemeClr val="tx1"/>
              </a:solidFill>
            </a:endParaRPr>
          </a:p>
          <a:p>
            <a:pPr marL="0" indent="0">
              <a:buNone/>
            </a:pPr>
            <a:endParaRPr lang="en-US" b="1" dirty="0">
              <a:solidFill>
                <a:schemeClr val="tx1"/>
              </a:solidFill>
            </a:endParaRPr>
          </a:p>
          <a:p>
            <a:pPr marL="0" indent="0">
              <a:buNone/>
            </a:pPr>
            <a:r>
              <a:rPr lang="ru-RU" b="1" dirty="0">
                <a:solidFill>
                  <a:schemeClr val="tx1"/>
                </a:solidFill>
              </a:rPr>
              <a:t>Идејата </a:t>
            </a:r>
            <a:r>
              <a:rPr lang="ru-RU" b="1" dirty="0" smtClean="0">
                <a:solidFill>
                  <a:schemeClr val="tx1"/>
                </a:solidFill>
              </a:rPr>
              <a:t>за иновации </a:t>
            </a:r>
            <a:r>
              <a:rPr lang="ru-RU" b="1" dirty="0">
                <a:solidFill>
                  <a:schemeClr val="tx1"/>
                </a:solidFill>
              </a:rPr>
              <a:t>и стремежот да се биде модерна </a:t>
            </a:r>
            <a:r>
              <a:rPr lang="ru-RU" b="1" dirty="0" smtClean="0">
                <a:solidFill>
                  <a:schemeClr val="tx1"/>
                </a:solidFill>
              </a:rPr>
              <a:t>Институција и во </a:t>
            </a:r>
            <a:r>
              <a:rPr lang="ru-RU" b="1" dirty="0">
                <a:solidFill>
                  <a:schemeClr val="tx1"/>
                </a:solidFill>
              </a:rPr>
              <a:t>чекор со брзите промени </a:t>
            </a:r>
            <a:r>
              <a:rPr lang="ru-RU" b="1" dirty="0" smtClean="0">
                <a:solidFill>
                  <a:schemeClr val="tx1"/>
                </a:solidFill>
              </a:rPr>
              <a:t>на технологијата </a:t>
            </a:r>
            <a:r>
              <a:rPr lang="ru-RU" b="1" dirty="0">
                <a:solidFill>
                  <a:schemeClr val="tx1"/>
                </a:solidFill>
              </a:rPr>
              <a:t>и дигитализацијата се </a:t>
            </a:r>
            <a:r>
              <a:rPr lang="ru-RU" b="1" dirty="0" smtClean="0">
                <a:solidFill>
                  <a:schemeClr val="tx1"/>
                </a:solidFill>
              </a:rPr>
              <a:t>главни постулати на оваа Развојна Стратегија.</a:t>
            </a:r>
          </a:p>
          <a:p>
            <a:pPr marL="0" indent="0">
              <a:buNone/>
            </a:pPr>
            <a:endParaRPr lang="en-US" b="1" dirty="0" smtClean="0">
              <a:solidFill>
                <a:schemeClr val="tx1"/>
              </a:solidFill>
            </a:endParaRPr>
          </a:p>
          <a:p>
            <a:pPr marL="0" indent="0">
              <a:buNone/>
            </a:pPr>
            <a:r>
              <a:rPr lang="mk-MK" b="1" dirty="0" smtClean="0">
                <a:solidFill>
                  <a:schemeClr val="tx1"/>
                </a:solidFill>
              </a:rPr>
              <a:t>Изработката на развојната стратегија е креативен и </a:t>
            </a:r>
            <a:r>
              <a:rPr lang="mk-MK" b="1" dirty="0" err="1" smtClean="0">
                <a:solidFill>
                  <a:schemeClr val="tx1"/>
                </a:solidFill>
              </a:rPr>
              <a:t>инклузивен</a:t>
            </a:r>
            <a:r>
              <a:rPr lang="mk-MK" b="1" dirty="0" smtClean="0">
                <a:solidFill>
                  <a:schemeClr val="tx1"/>
                </a:solidFill>
              </a:rPr>
              <a:t> процес во насока на постигнување на визијата и мисијата на Институцијата. Процесот на нејзино создавање и донесување се темели на повеќе вредности на Централен регистар – </a:t>
            </a:r>
            <a:r>
              <a:rPr lang="mk-MK" b="1" dirty="0" err="1" smtClean="0">
                <a:solidFill>
                  <a:schemeClr val="tx1"/>
                </a:solidFill>
              </a:rPr>
              <a:t>иновативност</a:t>
            </a:r>
            <a:r>
              <a:rPr lang="mk-MK" b="1" dirty="0" smtClean="0">
                <a:solidFill>
                  <a:schemeClr val="tx1"/>
                </a:solidFill>
              </a:rPr>
              <a:t>, </a:t>
            </a:r>
            <a:r>
              <a:rPr lang="ru-RU" b="1" dirty="0" smtClean="0">
                <a:solidFill>
                  <a:schemeClr val="tx1"/>
                </a:solidFill>
              </a:rPr>
              <a:t>квалитет</a:t>
            </a:r>
            <a:r>
              <a:rPr lang="ru-RU" b="1" dirty="0">
                <a:solidFill>
                  <a:schemeClr val="tx1"/>
                </a:solidFill>
              </a:rPr>
              <a:t>, интегритет, </a:t>
            </a:r>
            <a:r>
              <a:rPr lang="ru-RU" b="1" dirty="0" smtClean="0">
                <a:solidFill>
                  <a:schemeClr val="tx1"/>
                </a:solidFill>
              </a:rPr>
              <a:t>транспарентност</a:t>
            </a:r>
            <a:r>
              <a:rPr lang="ru-RU" b="1" dirty="0">
                <a:solidFill>
                  <a:schemeClr val="tx1"/>
                </a:solidFill>
              </a:rPr>
              <a:t>, </a:t>
            </a:r>
            <a:r>
              <a:rPr lang="ru-RU" b="1" dirty="0" smtClean="0">
                <a:solidFill>
                  <a:schemeClr val="tx1"/>
                </a:solidFill>
              </a:rPr>
              <a:t>лидерство, </a:t>
            </a:r>
            <a:r>
              <a:rPr lang="ru-RU" b="1" dirty="0">
                <a:solidFill>
                  <a:schemeClr val="tx1"/>
                </a:solidFill>
              </a:rPr>
              <a:t>флексибилност, </a:t>
            </a:r>
            <a:r>
              <a:rPr lang="ru-RU" b="1" dirty="0" smtClean="0">
                <a:solidFill>
                  <a:schemeClr val="tx1"/>
                </a:solidFill>
              </a:rPr>
              <a:t>лојалност, професионализам </a:t>
            </a:r>
            <a:r>
              <a:rPr lang="ru-RU" b="1" dirty="0">
                <a:solidFill>
                  <a:schemeClr val="tx1"/>
                </a:solidFill>
              </a:rPr>
              <a:t>и тимски </a:t>
            </a:r>
            <a:r>
              <a:rPr lang="ru-RU" b="1" dirty="0" smtClean="0">
                <a:solidFill>
                  <a:schemeClr val="tx1"/>
                </a:solidFill>
              </a:rPr>
              <a:t>дух. </a:t>
            </a:r>
            <a:endParaRPr lang="en-US" b="1" dirty="0" smtClean="0">
              <a:solidFill>
                <a:schemeClr val="tx1"/>
              </a:solidFill>
            </a:endParaRPr>
          </a:p>
          <a:p>
            <a:pPr marL="0" indent="0">
              <a:buNone/>
            </a:pPr>
            <a:endParaRPr lang="ru-RU" b="1" dirty="0" smtClean="0">
              <a:solidFill>
                <a:schemeClr val="tx1"/>
              </a:solidFill>
            </a:endParaRPr>
          </a:p>
          <a:p>
            <a:pPr marL="0" indent="0">
              <a:buNone/>
            </a:pPr>
            <a:r>
              <a:rPr lang="ru-RU" b="1" dirty="0" smtClean="0">
                <a:solidFill>
                  <a:schemeClr val="tx1"/>
                </a:solidFill>
              </a:rPr>
              <a:t>Стратегијата за развој се </a:t>
            </a:r>
            <a:r>
              <a:rPr lang="ru-RU" b="1" dirty="0">
                <a:solidFill>
                  <a:schemeClr val="tx1"/>
                </a:solidFill>
              </a:rPr>
              <a:t>утврдува врз основа на </a:t>
            </a:r>
            <a:r>
              <a:rPr lang="ru-RU" b="1" dirty="0" smtClean="0">
                <a:solidFill>
                  <a:schemeClr val="tx1"/>
                </a:solidFill>
              </a:rPr>
              <a:t>мисијата и </a:t>
            </a:r>
            <a:r>
              <a:rPr lang="ru-RU" b="1" dirty="0">
                <a:solidFill>
                  <a:schemeClr val="tx1"/>
                </a:solidFill>
              </a:rPr>
              <a:t>визијата </a:t>
            </a:r>
            <a:r>
              <a:rPr lang="ru-RU" b="1" dirty="0" smtClean="0">
                <a:solidFill>
                  <a:schemeClr val="tx1"/>
                </a:solidFill>
              </a:rPr>
              <a:t> на Централен регистар на Република Северна Македонија, </a:t>
            </a:r>
            <a:r>
              <a:rPr lang="ru-RU" b="1" dirty="0">
                <a:solidFill>
                  <a:schemeClr val="tx1"/>
                </a:solidFill>
              </a:rPr>
              <a:t>во зависност од макроекономското окружување и клучните предизвици и ги содржи основните стратегиски цели за наредниот ч</a:t>
            </a:r>
            <a:r>
              <a:rPr lang="ru-RU" b="1" dirty="0" smtClean="0">
                <a:solidFill>
                  <a:schemeClr val="tx1"/>
                </a:solidFill>
              </a:rPr>
              <a:t>етиригодишен период.</a:t>
            </a:r>
          </a:p>
          <a:p>
            <a:pPr marL="0" indent="0">
              <a:buNone/>
            </a:pPr>
            <a:endParaRPr lang="mk-MK" dirty="0"/>
          </a:p>
        </p:txBody>
      </p:sp>
      <p:pic>
        <p:nvPicPr>
          <p:cNvPr id="4" name="Picture 3"/>
          <p:cNvPicPr>
            <a:picLocks noChangeAspect="1"/>
          </p:cNvPicPr>
          <p:nvPr/>
        </p:nvPicPr>
        <p:blipFill>
          <a:blip r:embed="rId2"/>
          <a:stretch>
            <a:fillRect/>
          </a:stretch>
        </p:blipFill>
        <p:spPr>
          <a:xfrm>
            <a:off x="104134" y="184225"/>
            <a:ext cx="2304488" cy="1560711"/>
          </a:xfrm>
          <a:prstGeom prst="rect">
            <a:avLst/>
          </a:prstGeom>
        </p:spPr>
      </p:pic>
    </p:spTree>
    <p:extLst>
      <p:ext uri="{BB962C8B-B14F-4D97-AF65-F5344CB8AC3E}">
        <p14:creationId xmlns:p14="http://schemas.microsoft.com/office/powerpoint/2010/main" val="81936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7852345"/>
              </p:ext>
            </p:extLst>
          </p:nvPr>
        </p:nvGraphicFramePr>
        <p:xfrm>
          <a:off x="115912" y="115911"/>
          <a:ext cx="11925834" cy="6645497"/>
        </p:xfrm>
        <a:graphic>
          <a:graphicData uri="http://schemas.openxmlformats.org/drawingml/2006/table">
            <a:tbl>
              <a:tblPr firstRow="1" bandRow="1">
                <a:tableStyleId>{5C22544A-7EE6-4342-B048-85BDC9FD1C3A}</a:tableStyleId>
              </a:tblPr>
              <a:tblGrid>
                <a:gridCol w="669699"/>
                <a:gridCol w="1455313"/>
                <a:gridCol w="3837905"/>
                <a:gridCol w="3438658"/>
                <a:gridCol w="978795"/>
                <a:gridCol w="1545464"/>
              </a:tblGrid>
              <a:tr h="824012">
                <a:tc>
                  <a:txBody>
                    <a:bodyPr/>
                    <a:lstStyle/>
                    <a:p>
                      <a:r>
                        <a:rPr lang="mk-MK" sz="1200" dirty="0" smtClean="0"/>
                        <a:t>Реден број</a:t>
                      </a:r>
                      <a:endParaRPr lang="mk-MK" sz="1200" dirty="0"/>
                    </a:p>
                  </a:txBody>
                  <a:tcPr/>
                </a:tc>
                <a:tc>
                  <a:txBody>
                    <a:bodyPr/>
                    <a:lstStyle/>
                    <a:p>
                      <a:r>
                        <a:rPr lang="mk-MK" sz="1200" dirty="0" smtClean="0"/>
                        <a:t>Назив на проект</a:t>
                      </a:r>
                      <a:endParaRPr lang="mk-MK" sz="1200" dirty="0"/>
                    </a:p>
                  </a:txBody>
                  <a:tcPr/>
                </a:tc>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a:t>
                      </a:r>
                      <a:endParaRPr lang="mk-MK" sz="1200" dirty="0"/>
                    </a:p>
                  </a:txBody>
                  <a:tcPr/>
                </a:tc>
              </a:tr>
              <a:tr h="3735108">
                <a:tc>
                  <a:txBody>
                    <a:bodyPr/>
                    <a:lstStyle/>
                    <a:p>
                      <a:r>
                        <a:rPr lang="mk-MK" sz="1200" dirty="0" smtClean="0"/>
                        <a:t>5.</a:t>
                      </a:r>
                      <a:endParaRPr lang="mk-MK" sz="1200" dirty="0"/>
                    </a:p>
                  </a:txBody>
                  <a:tcPr/>
                </a:tc>
                <a:tc>
                  <a:txBody>
                    <a:bodyPr/>
                    <a:lstStyle/>
                    <a:p>
                      <a:r>
                        <a:rPr lang="ru-RU" sz="1200" dirty="0" smtClean="0"/>
                        <a:t>Управување со процесот на бришењето на субјекти согласно членовите 477, 447а и 552а од ЗТД</a:t>
                      </a:r>
                      <a:endParaRPr lang="mk-MK" sz="1200" dirty="0"/>
                    </a:p>
                  </a:txBody>
                  <a:tcPr/>
                </a:tc>
                <a:tc>
                  <a:txBody>
                    <a:bodyPr/>
                    <a:lstStyle/>
                    <a:p>
                      <a:r>
                        <a:rPr lang="ru-RU" sz="1200" dirty="0" smtClean="0"/>
                        <a:t>Не постои алатка/софтверско решение за евиденција на постапката за бришење на субјектите кои исполнуваат услови за бришење и за физичките лица кои се дел од овие субјекти, односно за забраните поврзани со овие лица. Не постои автоматско извршување на активности (креирање и ажурирање на списоците, генерирање на деловодни броеви, објавување/ажурирање на годишните списоците на веб страна, објавување на месечни списоци за избришани субјекти по овој основ итн.). Не постои комплетно автоматизирано следење на рокови и времетраење на казни, забрани, времетраење на објави.</a:t>
                      </a:r>
                      <a:endParaRPr lang="mk-MK" sz="1200" dirty="0"/>
                    </a:p>
                  </a:txBody>
                  <a:tcPr/>
                </a:tc>
                <a:tc>
                  <a:txBody>
                    <a:bodyPr/>
                    <a:lstStyle/>
                    <a:p>
                      <a:r>
                        <a:rPr lang="ru-RU" sz="1200" dirty="0" smtClean="0"/>
                        <a:t>Потребно е да се воведе високо ниво на автоматизација на овој процес. Секаде каде постојат јасни и прецизни правила, тие треба да бидат имплементирани како дополнителна логика врз основа на постоечките регистрациони системи од Трговскиот регистар и Регистарот на други правни лица, како и Регистарот на годишни сметки. Ова подразбира пред се прецизно дефинирање и оптимизирање на целиот процес, по што би се преминало на соодветен технолошки развој. Поставениот режим треба интуитивно да ги оркестрира активностите во процесот, а директно инволвирање на вработените на ЦРРСМ треба да биде потребно само во моментите каде е потребно расудување и донесување одлуки.</a:t>
                      </a:r>
                      <a:endParaRPr lang="mk-MK" sz="1200" dirty="0"/>
                    </a:p>
                  </a:txBody>
                  <a:tcPr/>
                </a:tc>
                <a:tc>
                  <a:txBody>
                    <a:bodyPr/>
                    <a:lstStyle/>
                    <a:p>
                      <a:r>
                        <a:rPr lang="mk-MK" sz="1200" dirty="0" smtClean="0"/>
                        <a:t>0%</a:t>
                      </a:r>
                      <a:endParaRPr lang="mk-MK" sz="1200" dirty="0"/>
                    </a:p>
                  </a:txBody>
                  <a:tcPr/>
                </a:tc>
                <a:tc>
                  <a:txBody>
                    <a:bodyPr/>
                    <a:lstStyle/>
                    <a:p>
                      <a:r>
                        <a:rPr lang="ru-RU" sz="1200" dirty="0" smtClean="0"/>
                        <a:t>Членот 552б oд ЗТД е избришан. Намален е опсегот на проектот. Од овој проект е изведен Проектот за водење на постапката за порамнување</a:t>
                      </a:r>
                      <a:endParaRPr lang="mk-MK" sz="1200" dirty="0"/>
                    </a:p>
                  </a:txBody>
                  <a:tcPr/>
                </a:tc>
              </a:tr>
              <a:tr h="2086377">
                <a:tc>
                  <a:txBody>
                    <a:bodyPr/>
                    <a:lstStyle/>
                    <a:p>
                      <a:r>
                        <a:rPr lang="mk-MK" sz="1200" dirty="0" smtClean="0"/>
                        <a:t>6.</a:t>
                      </a:r>
                      <a:endParaRPr lang="mk-MK" sz="1200" dirty="0"/>
                    </a:p>
                  </a:txBody>
                  <a:tcPr/>
                </a:tc>
                <a:tc>
                  <a:txBody>
                    <a:bodyPr/>
                    <a:lstStyle/>
                    <a:p>
                      <a:r>
                        <a:rPr lang="ru-RU" sz="1200" dirty="0" smtClean="0"/>
                        <a:t>Прекршочни постапки, вклучувајќи и порамнувања </a:t>
                      </a:r>
                      <a:endParaRPr lang="mk-MK" sz="1200" dirty="0"/>
                    </a:p>
                  </a:txBody>
                  <a:tcPr/>
                </a:tc>
                <a:tc>
                  <a:txBody>
                    <a:bodyPr/>
                    <a:lstStyle/>
                    <a:p>
                      <a:r>
                        <a:rPr lang="ru-RU" sz="1200" dirty="0" smtClean="0"/>
                        <a:t>Со проектот ќе се воспостави ново софтверско решение за водење на постапката за порамнување и водење на прекршочната постапка од страна на Комисија за одлучување по прекршок за потребите на Регистарот на годишни сметки.</a:t>
                      </a:r>
                      <a:endParaRPr lang="mk-MK" sz="1200" dirty="0"/>
                    </a:p>
                  </a:txBody>
                  <a:tcPr/>
                </a:tc>
                <a:tc>
                  <a:txBody>
                    <a:bodyPr/>
                    <a:lstStyle/>
                    <a:p>
                      <a:r>
                        <a:rPr lang="ru-RU" sz="1200" dirty="0" smtClean="0"/>
                        <a:t>Со апликацијата ќе се овозможи автоматско изготвување на списоци, документи, платни налози, записници и решенија и автоматизирано добивање на архивски број преку системот на е-Архива. Ќе се обезбеди софтверско следење на уплатите од платните налози и решенијата донесени од комисијата и ќе се обезбеди пристап како внатрешен и надворешен корисник.</a:t>
                      </a:r>
                      <a:endParaRPr lang="mk-MK" sz="1200" dirty="0"/>
                    </a:p>
                  </a:txBody>
                  <a:tcPr/>
                </a:tc>
                <a:tc>
                  <a:txBody>
                    <a:bodyPr/>
                    <a:lstStyle/>
                    <a:p>
                      <a:r>
                        <a:rPr lang="mk-MK" sz="1200" dirty="0" smtClean="0"/>
                        <a:t>15%</a:t>
                      </a:r>
                      <a:endParaRPr lang="mk-MK" sz="1200" dirty="0"/>
                    </a:p>
                  </a:txBody>
                  <a:tcPr/>
                </a:tc>
                <a:tc>
                  <a:txBody>
                    <a:bodyPr/>
                    <a:lstStyle/>
                    <a:p>
                      <a:r>
                        <a:rPr lang="ru-RU" sz="1200" dirty="0" smtClean="0"/>
                        <a:t>Проектот е започнат и се очекува негова финализација во првата половина од 2023г. </a:t>
                      </a:r>
                      <a:endParaRPr lang="mk-MK" sz="1200" dirty="0"/>
                    </a:p>
                  </a:txBody>
                  <a:tcPr/>
                </a:tc>
              </a:tr>
            </a:tbl>
          </a:graphicData>
        </a:graphic>
      </p:graphicFrame>
    </p:spTree>
    <p:extLst>
      <p:ext uri="{BB962C8B-B14F-4D97-AF65-F5344CB8AC3E}">
        <p14:creationId xmlns:p14="http://schemas.microsoft.com/office/powerpoint/2010/main" val="238962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2969114"/>
              </p:ext>
            </p:extLst>
          </p:nvPr>
        </p:nvGraphicFramePr>
        <p:xfrm>
          <a:off x="115908" y="38637"/>
          <a:ext cx="11938716" cy="7086600"/>
        </p:xfrm>
        <a:graphic>
          <a:graphicData uri="http://schemas.openxmlformats.org/drawingml/2006/table">
            <a:tbl>
              <a:tblPr firstRow="1" bandRow="1">
                <a:tableStyleId>{5C22544A-7EE6-4342-B048-85BDC9FD1C3A}</a:tableStyleId>
              </a:tblPr>
              <a:tblGrid>
                <a:gridCol w="746977"/>
                <a:gridCol w="1609859"/>
                <a:gridCol w="2112135"/>
                <a:gridCol w="5692462"/>
                <a:gridCol w="528034"/>
                <a:gridCol w="1249249"/>
              </a:tblGrid>
              <a:tr h="1011677">
                <a:tc>
                  <a:txBody>
                    <a:bodyPr/>
                    <a:lstStyle/>
                    <a:p>
                      <a:r>
                        <a:rPr lang="mk-MK" sz="1200" dirty="0" smtClean="0"/>
                        <a:t>Реден број</a:t>
                      </a:r>
                      <a:endParaRPr lang="mk-MK" sz="1200" dirty="0"/>
                    </a:p>
                  </a:txBody>
                  <a:tcPr/>
                </a:tc>
                <a:tc>
                  <a:txBody>
                    <a:bodyPr/>
                    <a:lstStyle/>
                    <a:p>
                      <a:r>
                        <a:rPr lang="mk-MK" sz="1200" smtClean="0"/>
                        <a:t>Назив на проект</a:t>
                      </a:r>
                      <a:endParaRPr lang="mk-MK" sz="1200" dirty="0"/>
                    </a:p>
                  </a:txBody>
                  <a:tcPr/>
                </a:tc>
                <a:tc>
                  <a:txBody>
                    <a:bodyPr/>
                    <a:lstStyle/>
                    <a:p>
                      <a:r>
                        <a:rPr lang="mk-MK" sz="1200" smtClean="0"/>
                        <a:t>Краток опис</a:t>
                      </a:r>
                      <a:endParaRPr lang="mk-MK" sz="1200" dirty="0"/>
                    </a:p>
                  </a:txBody>
                  <a:tcPr/>
                </a:tc>
                <a:tc>
                  <a:txBody>
                    <a:bodyPr/>
                    <a:lstStyle/>
                    <a:p>
                      <a:r>
                        <a:rPr lang="mk-MK" sz="1200" smtClean="0"/>
                        <a:t>Цели</a:t>
                      </a:r>
                      <a:endParaRPr lang="mk-MK" sz="1200" dirty="0"/>
                    </a:p>
                  </a:txBody>
                  <a:tcPr/>
                </a:tc>
                <a:tc>
                  <a:txBody>
                    <a:bodyPr/>
                    <a:lstStyle/>
                    <a:p>
                      <a:r>
                        <a:rPr lang="mk-MK" sz="1200" smtClean="0"/>
                        <a:t>Степен на реализација</a:t>
                      </a:r>
                      <a:endParaRPr lang="mk-MK" sz="1200" dirty="0"/>
                    </a:p>
                  </a:txBody>
                  <a:tcPr/>
                </a:tc>
                <a:tc>
                  <a:txBody>
                    <a:bodyPr/>
                    <a:lstStyle/>
                    <a:p>
                      <a:r>
                        <a:rPr lang="mk-MK" sz="1200" smtClean="0"/>
                        <a:t>Забелешка</a:t>
                      </a:r>
                      <a:endParaRPr lang="mk-MK" sz="1200" dirty="0"/>
                    </a:p>
                  </a:txBody>
                  <a:tcPr/>
                </a:tc>
              </a:tr>
              <a:tr h="2115324">
                <a:tc>
                  <a:txBody>
                    <a:bodyPr/>
                    <a:lstStyle/>
                    <a:p>
                      <a:r>
                        <a:rPr lang="mk-MK" sz="1200" smtClean="0"/>
                        <a:t>7.</a:t>
                      </a:r>
                      <a:endParaRPr lang="mk-MK" sz="1200" dirty="0"/>
                    </a:p>
                  </a:txBody>
                  <a:tcPr/>
                </a:tc>
                <a:tc>
                  <a:txBody>
                    <a:bodyPr/>
                    <a:lstStyle/>
                    <a:p>
                      <a:r>
                        <a:rPr lang="mk-MK" sz="1200" smtClean="0"/>
                        <a:t>Сервисно-ориентиран портал – </a:t>
                      </a:r>
                      <a:r>
                        <a:rPr lang="en-US" sz="1200" smtClean="0"/>
                        <a:t>www.crm.com.mk</a:t>
                      </a:r>
                      <a:endParaRPr lang="mk-MK" sz="1200" dirty="0"/>
                    </a:p>
                  </a:txBody>
                  <a:tcPr/>
                </a:tc>
                <a:tc>
                  <a:txBody>
                    <a:bodyPr/>
                    <a:lstStyle/>
                    <a:p>
                      <a:r>
                        <a:rPr lang="ru-RU" sz="1200" smtClean="0"/>
                        <a:t>Новиот Модернизиран портал на ЦР е наменет за сите корисници на услугите на ЦР, како и за професионални групи на корисници како што се регистрационите агенти (адвокати и сметководители), нотари, лизинг компании банки и многу други.</a:t>
                      </a:r>
                      <a:endParaRPr lang="mk-MK" sz="1200" dirty="0"/>
                    </a:p>
                  </a:txBody>
                  <a:tcPr/>
                </a:tc>
                <a:tc>
                  <a:txBody>
                    <a:bodyPr/>
                    <a:lstStyle/>
                    <a:p>
                      <a:r>
                        <a:rPr lang="ru-RU" sz="1200" smtClean="0"/>
                        <a:t>Целта на проектот е олеснет пристап до услугите преку новиот портал, категоризација на услугите и трансформирање на ЦР од регистарска во сервисно ориентирана организација. </a:t>
                      </a:r>
                      <a:endParaRPr lang="mk-MK" sz="1200" dirty="0"/>
                    </a:p>
                  </a:txBody>
                  <a:tcPr/>
                </a:tc>
                <a:tc>
                  <a:txBody>
                    <a:bodyPr/>
                    <a:lstStyle/>
                    <a:p>
                      <a:r>
                        <a:rPr lang="mk-MK" sz="1200" smtClean="0"/>
                        <a:t>100%</a:t>
                      </a:r>
                      <a:endParaRPr lang="mk-MK" sz="1200" dirty="0"/>
                    </a:p>
                  </a:txBody>
                  <a:tcPr/>
                </a:tc>
                <a:tc>
                  <a:txBody>
                    <a:bodyPr/>
                    <a:lstStyle/>
                    <a:p>
                      <a:endParaRPr lang="mk-MK" sz="1200" dirty="0"/>
                    </a:p>
                  </a:txBody>
                  <a:tcPr/>
                </a:tc>
              </a:tr>
              <a:tr h="3570013">
                <a:tc>
                  <a:txBody>
                    <a:bodyPr/>
                    <a:lstStyle/>
                    <a:p>
                      <a:r>
                        <a:rPr lang="mk-MK" sz="1200" smtClean="0"/>
                        <a:t>8.</a:t>
                      </a:r>
                      <a:endParaRPr lang="mk-MK" sz="1200" dirty="0"/>
                    </a:p>
                  </a:txBody>
                  <a:tcPr/>
                </a:tc>
                <a:tc>
                  <a:txBody>
                    <a:bodyPr/>
                    <a:lstStyle/>
                    <a:p>
                      <a:r>
                        <a:rPr lang="ru-RU" sz="1200" smtClean="0"/>
                        <a:t>Компонента за менаџирање на корисници</a:t>
                      </a:r>
                      <a:endParaRPr lang="mk-MK" sz="1200" dirty="0"/>
                    </a:p>
                  </a:txBody>
                  <a:tcPr/>
                </a:tc>
                <a:tc>
                  <a:txBody>
                    <a:bodyPr/>
                    <a:lstStyle/>
                    <a:p>
                      <a:r>
                        <a:rPr lang="ru-RU" sz="1200" smtClean="0"/>
                        <a:t>Компонентата за менаџирање со корисници во рамките на ЕТК системот врши две основни функции: Автентикација, што подразбира утврдување и верификација на идентитетот на корисниците и; Авторизација, што подразбира контрола и можност за пристап на корисниците до податоците и функционалностите за кои што корисниците имаат соодветни права.</a:t>
                      </a:r>
                      <a:endParaRPr lang="mk-MK" sz="1200" dirty="0"/>
                    </a:p>
                  </a:txBody>
                  <a:tcPr/>
                </a:tc>
                <a:tc>
                  <a:txBody>
                    <a:bodyPr/>
                    <a:lstStyle/>
                    <a:p>
                      <a:r>
                        <a:rPr lang="ru-RU" sz="1050" smtClean="0"/>
                        <a:t>Со цел да ги задоволат потребите на ЕТК, оваа компонента треба да се базира на принципите за единствена најава (Single Sign On) и меѓу другото овозможи: Дефинирање и администрација на неограничен број улоги достапни за крајните корисници на решението, како и неограничен број на корисници на решението; Автентикација и авторизација на физичките крајни корисници на решението и автентикација и авторизација на корисниците во однос на трети апликациски решенија интегрирани со компонентата за менаџирање на корисници (пример – постоечките регистарски решенија во кои корисниците самостојно вршат упис); Автентикација и авторизација на системски корисници, со кои што ЕТК системот има потреба од интеграција или некаква интеракција; Централизирана администрација на авторизациите овозможени за крајните корисници, како на пример доделување или одземање пристап до конкретна улога и/или функционалност на конкретен корисник, група корисници или улога; Дефинирање и одржување на бизнис правила,  според кои корисниците на ЕТК автоматски би добивале конкретна авторизација, односно пристап до улоги или функционалности во решенијата; Компонентата треба да поддржува јавување на еден корисник во повеќе од една улога; Можност за поставување и одржување на асоцијации помеѓу корисниците од страна на авторизирани корисници и пристап до определени услуги, функционалности или други целини, во зависност од поставените асоцијации; Поддршка за валидација на дигитален идентитет преку користење и администрација на дигитални сертификати;</a:t>
                      </a:r>
                      <a:endParaRPr lang="mk-MK" sz="1050" dirty="0"/>
                    </a:p>
                  </a:txBody>
                  <a:tcPr/>
                </a:tc>
                <a:tc>
                  <a:txBody>
                    <a:bodyPr/>
                    <a:lstStyle/>
                    <a:p>
                      <a:r>
                        <a:rPr lang="mk-MK" sz="1200" smtClean="0"/>
                        <a:t>0%</a:t>
                      </a:r>
                      <a:endParaRPr lang="mk-MK" sz="1200" dirty="0"/>
                    </a:p>
                  </a:txBody>
                  <a:tcPr/>
                </a:tc>
                <a:tc>
                  <a:txBody>
                    <a:bodyPr/>
                    <a:lstStyle/>
                    <a:p>
                      <a:r>
                        <a:rPr lang="ru-RU" sz="1000" dirty="0" smtClean="0"/>
                        <a:t>Предвиден е проект со финансискиот план 2022 за поврзување со националниот портал за е-услуги и нивниот SSO, но опфатот на проектот треба да претрпи измени со цел да се модернизира самиот ЦМК во рамките на ЦР. Да влезе во новиот стратешки период.</a:t>
                      </a:r>
                      <a:endParaRPr lang="mk-MK" sz="1000" dirty="0"/>
                    </a:p>
                  </a:txBody>
                  <a:tcPr/>
                </a:tc>
              </a:tr>
            </a:tbl>
          </a:graphicData>
        </a:graphic>
      </p:graphicFrame>
    </p:spTree>
    <p:extLst>
      <p:ext uri="{BB962C8B-B14F-4D97-AF65-F5344CB8AC3E}">
        <p14:creationId xmlns:p14="http://schemas.microsoft.com/office/powerpoint/2010/main" val="266828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9701854"/>
              </p:ext>
            </p:extLst>
          </p:nvPr>
        </p:nvGraphicFramePr>
        <p:xfrm>
          <a:off x="128790" y="128790"/>
          <a:ext cx="11938714" cy="6639956"/>
        </p:xfrm>
        <a:graphic>
          <a:graphicData uri="http://schemas.openxmlformats.org/drawingml/2006/table">
            <a:tbl>
              <a:tblPr firstRow="1" bandRow="1">
                <a:tableStyleId>{5C22544A-7EE6-4342-B048-85BDC9FD1C3A}</a:tableStyleId>
              </a:tblPr>
              <a:tblGrid>
                <a:gridCol w="695458"/>
                <a:gridCol w="875763"/>
                <a:gridCol w="3940935"/>
                <a:gridCol w="4443212"/>
                <a:gridCol w="824248"/>
                <a:gridCol w="1159098"/>
              </a:tblGrid>
              <a:tr h="816755">
                <a:tc>
                  <a:txBody>
                    <a:bodyPr/>
                    <a:lstStyle/>
                    <a:p>
                      <a:r>
                        <a:rPr lang="mk-MK" sz="1200" dirty="0" smtClean="0"/>
                        <a:t>Реден број</a:t>
                      </a:r>
                      <a:endParaRPr lang="mk-MK" sz="1200" dirty="0"/>
                    </a:p>
                  </a:txBody>
                  <a:tcPr/>
                </a:tc>
                <a:tc>
                  <a:txBody>
                    <a:bodyPr/>
                    <a:lstStyle/>
                    <a:p>
                      <a:r>
                        <a:rPr lang="mk-MK" sz="1200" dirty="0" smtClean="0"/>
                        <a:t>Назив на проект</a:t>
                      </a:r>
                      <a:endParaRPr lang="mk-MK" sz="1200" dirty="0"/>
                    </a:p>
                  </a:txBody>
                  <a:tcPr/>
                </a:tc>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a:t>
                      </a:r>
                      <a:endParaRPr lang="mk-MK" sz="1200" dirty="0"/>
                    </a:p>
                  </a:txBody>
                  <a:tcPr/>
                </a:tc>
              </a:tr>
              <a:tr h="3539271">
                <a:tc>
                  <a:txBody>
                    <a:bodyPr/>
                    <a:lstStyle/>
                    <a:p>
                      <a:r>
                        <a:rPr lang="mk-MK" sz="1200" smtClean="0"/>
                        <a:t>9.</a:t>
                      </a:r>
                      <a:endParaRPr lang="mk-MK" sz="1200" dirty="0"/>
                    </a:p>
                  </a:txBody>
                  <a:tcPr/>
                </a:tc>
                <a:tc>
                  <a:txBody>
                    <a:bodyPr/>
                    <a:lstStyle/>
                    <a:p>
                      <a:r>
                        <a:rPr lang="mk-MK" sz="1200" smtClean="0"/>
                        <a:t>Регионален регистарски портал</a:t>
                      </a:r>
                      <a:endParaRPr lang="mk-MK" sz="1200" dirty="0"/>
                    </a:p>
                  </a:txBody>
                  <a:tcPr/>
                </a:tc>
                <a:tc>
                  <a:txBody>
                    <a:bodyPr/>
                    <a:lstStyle/>
                    <a:p>
                      <a:r>
                        <a:rPr lang="ru-RU" sz="1200" smtClean="0"/>
                        <a:t>Агенцијата за деловни регистри на Република Србија (АПР)  и Централниот регистар на Република Северна Македонија (ЦРРСМ)  склучија  Договор за соработка на проектот за регионална платформа за податоци на 10ти октомври 2016 година, со кој се дефинирани заедничките цели при воспоставувањето на основниот концепт на идниот портал. Во септември 2017 година ЦРРСМ и АПР, го отпочнаа проектот за воспоставување на регионална платформа за размена на статусни и финансиски податоци и понуда на сервиси кон инвеститорите и бизнисите во регионот – Регионален Регистарски Портал (БИФИДЕКС). Проектот е финансиран од страна на Европската Банка за Обнова и Развој (EBRD) и треба да претставува централен портал за поддршка на инвеститорите и бизнисите во регионот на ЈИЕ</a:t>
                      </a:r>
                      <a:endParaRPr lang="mk-MK" sz="1200" dirty="0"/>
                    </a:p>
                  </a:txBody>
                  <a:tcPr/>
                </a:tc>
                <a:tc>
                  <a:txBody>
                    <a:bodyPr/>
                    <a:lstStyle/>
                    <a:p>
                      <a:r>
                        <a:rPr lang="ru-RU" sz="1200" smtClean="0"/>
                        <a:t>Бенефитите од иницијалното воспоставување на платформата ќе бидат насочени кон две групи на корисници и тоа за Бизнисите: Информации во реално време за можни деловни партнери од регионот и можност за следење на активности на постојни деловни партнери и можност за пристап до информации поврзани со регистрација и регулаторни барања во регионот, преку пренасочување до системите за електронска регистрација. Како и за Владите преку добивање на податоци со додадена вредност за потребите на макроекономско планирање, како и намалување на административни бариери за меѓугранични бизнис активности</a:t>
                      </a:r>
                      <a:endParaRPr lang="mk-MK" sz="1200" dirty="0"/>
                    </a:p>
                  </a:txBody>
                  <a:tcPr/>
                </a:tc>
                <a:tc>
                  <a:txBody>
                    <a:bodyPr/>
                    <a:lstStyle/>
                    <a:p>
                      <a:r>
                        <a:rPr lang="mk-MK" sz="1200" smtClean="0"/>
                        <a:t>100%</a:t>
                      </a:r>
                      <a:endParaRPr lang="mk-MK" sz="1200" dirty="0"/>
                    </a:p>
                  </a:txBody>
                  <a:tcPr/>
                </a:tc>
                <a:tc>
                  <a:txBody>
                    <a:bodyPr/>
                    <a:lstStyle/>
                    <a:p>
                      <a:r>
                        <a:rPr lang="ru-RU" sz="1200" dirty="0" smtClean="0"/>
                        <a:t>Дополнителни иницијативи поврзани со Регионалниот портал ќе бидат разгледани во следните испораки. </a:t>
                      </a:r>
                      <a:endParaRPr lang="mk-MK" sz="1200" dirty="0"/>
                    </a:p>
                  </a:txBody>
                  <a:tcPr/>
                </a:tc>
              </a:tr>
              <a:tr h="2250836">
                <a:tc>
                  <a:txBody>
                    <a:bodyPr/>
                    <a:lstStyle/>
                    <a:p>
                      <a:r>
                        <a:rPr lang="mk-MK" sz="1200" dirty="0" smtClean="0"/>
                        <a:t>10.</a:t>
                      </a:r>
                      <a:endParaRPr lang="mk-MK" sz="1200" dirty="0"/>
                    </a:p>
                  </a:txBody>
                  <a:tcPr/>
                </a:tc>
                <a:tc>
                  <a:txBody>
                    <a:bodyPr/>
                    <a:lstStyle/>
                    <a:p>
                      <a:r>
                        <a:rPr lang="mk-MK" sz="1200" dirty="0" smtClean="0"/>
                        <a:t>Единствен регистар на сметки</a:t>
                      </a:r>
                      <a:endParaRPr lang="mk-MK" sz="1200" dirty="0"/>
                    </a:p>
                  </a:txBody>
                  <a:tcPr/>
                </a:tc>
                <a:tc>
                  <a:txBody>
                    <a:bodyPr/>
                    <a:lstStyle/>
                    <a:p>
                      <a:r>
                        <a:rPr lang="ru-RU" sz="1200" dirty="0" smtClean="0"/>
                        <a:t>Со донесување на новиот Закон за платни системи и платежни услуги, на ЦР му припадна улогата за водење на Регистарот на трансакциски сметки како администратор на регистарот. </a:t>
                      </a:r>
                      <a:endParaRPr lang="mk-MK" sz="1200" dirty="0"/>
                    </a:p>
                  </a:txBody>
                  <a:tcPr/>
                </a:tc>
                <a:tc>
                  <a:txBody>
                    <a:bodyPr/>
                    <a:lstStyle/>
                    <a:p>
                      <a:r>
                        <a:rPr lang="ru-RU" sz="1150" dirty="0" smtClean="0"/>
                        <a:t>Проектот ќе придонесе за либерализација на пазарот на платежни услуги и ќе овозможи влез на нови даватели на услуги, пред се од Финтек секторот и ќе се поттикне дигиталната трансформација на постојните учесници на пазарот. Регистарот ќе придонесе за создавање на поширок и поквалитетен сет платежни услуги за потрошувачите и компаниите. Проектот ќе придонесе кон одржување ефикасен, сигурен и стабилен национален платен систем, подготвен за негова понатамошна платежна интеграција со платежната инфраструктура на ЕУ и пошироко.</a:t>
                      </a:r>
                      <a:endParaRPr lang="mk-MK" sz="1150" dirty="0"/>
                    </a:p>
                  </a:txBody>
                  <a:tcPr/>
                </a:tc>
                <a:tc>
                  <a:txBody>
                    <a:bodyPr/>
                    <a:lstStyle/>
                    <a:p>
                      <a:r>
                        <a:rPr lang="mk-MK" sz="1200" dirty="0" smtClean="0"/>
                        <a:t>10%</a:t>
                      </a:r>
                      <a:endParaRPr lang="mk-MK" sz="1200" dirty="0"/>
                    </a:p>
                  </a:txBody>
                  <a:tcPr/>
                </a:tc>
                <a:tc>
                  <a:txBody>
                    <a:bodyPr/>
                    <a:lstStyle/>
                    <a:p>
                      <a:r>
                        <a:rPr lang="ru-RU" sz="1100" dirty="0" smtClean="0"/>
                        <a:t>Подготвителни работи за отпочнување на проектот се во тек. Проектот ќе биде еден од клучните во следниот стратешки период.</a:t>
                      </a:r>
                      <a:endParaRPr lang="mk-MK" sz="1100" dirty="0"/>
                    </a:p>
                  </a:txBody>
                  <a:tcPr/>
                </a:tc>
              </a:tr>
            </a:tbl>
          </a:graphicData>
        </a:graphic>
      </p:graphicFrame>
    </p:spTree>
    <p:extLst>
      <p:ext uri="{BB962C8B-B14F-4D97-AF65-F5344CB8AC3E}">
        <p14:creationId xmlns:p14="http://schemas.microsoft.com/office/powerpoint/2010/main" val="297688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2647019"/>
              </p:ext>
            </p:extLst>
          </p:nvPr>
        </p:nvGraphicFramePr>
        <p:xfrm>
          <a:off x="115908" y="90152"/>
          <a:ext cx="11964474" cy="6645500"/>
        </p:xfrm>
        <a:graphic>
          <a:graphicData uri="http://schemas.openxmlformats.org/drawingml/2006/table">
            <a:tbl>
              <a:tblPr firstRow="1" bandRow="1">
                <a:tableStyleId>{5C22544A-7EE6-4342-B048-85BDC9FD1C3A}</a:tableStyleId>
              </a:tblPr>
              <a:tblGrid>
                <a:gridCol w="656824"/>
                <a:gridCol w="1068947"/>
                <a:gridCol w="4256466"/>
                <a:gridCol w="3792830"/>
                <a:gridCol w="875763"/>
                <a:gridCol w="1313644"/>
              </a:tblGrid>
              <a:tr h="1026702">
                <a:tc>
                  <a:txBody>
                    <a:bodyPr/>
                    <a:lstStyle/>
                    <a:p>
                      <a:r>
                        <a:rPr lang="mk-MK" sz="1200" dirty="0" smtClean="0"/>
                        <a:t>Реден број</a:t>
                      </a:r>
                      <a:endParaRPr lang="mk-MK" sz="1200" dirty="0"/>
                    </a:p>
                  </a:txBody>
                  <a:tcPr/>
                </a:tc>
                <a:tc>
                  <a:txBody>
                    <a:bodyPr/>
                    <a:lstStyle/>
                    <a:p>
                      <a:r>
                        <a:rPr lang="mk-MK" sz="1200" dirty="0" smtClean="0"/>
                        <a:t>Назив на проект</a:t>
                      </a:r>
                      <a:endParaRPr lang="mk-MK" sz="1200" dirty="0"/>
                    </a:p>
                  </a:txBody>
                  <a:tcPr/>
                </a:tc>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a:t>
                      </a:r>
                      <a:endParaRPr lang="mk-MK" sz="1200" dirty="0"/>
                    </a:p>
                  </a:txBody>
                  <a:tcPr/>
                </a:tc>
              </a:tr>
              <a:tr h="2631505">
                <a:tc>
                  <a:txBody>
                    <a:bodyPr/>
                    <a:lstStyle/>
                    <a:p>
                      <a:r>
                        <a:rPr lang="mk-MK" sz="1200" smtClean="0"/>
                        <a:t>11.</a:t>
                      </a:r>
                      <a:endParaRPr lang="mk-MK" sz="1200" dirty="0"/>
                    </a:p>
                  </a:txBody>
                  <a:tcPr/>
                </a:tc>
                <a:tc>
                  <a:txBody>
                    <a:bodyPr/>
                    <a:lstStyle/>
                    <a:p>
                      <a:r>
                        <a:rPr lang="ru-RU" sz="1200" smtClean="0"/>
                        <a:t>Отворено владино партнерство – отворени податоци</a:t>
                      </a:r>
                      <a:endParaRPr lang="mk-MK" sz="1200" dirty="0"/>
                    </a:p>
                  </a:txBody>
                  <a:tcPr/>
                </a:tc>
                <a:tc>
                  <a:txBody>
                    <a:bodyPr/>
                    <a:lstStyle/>
                    <a:p>
                      <a:r>
                        <a:rPr lang="ru-RU" sz="1200" smtClean="0"/>
                        <a:t>Инцијативите на Партнерството за отворено власт се преточуваат во Национални акциски планови. Централниот регистар е активен учесник во националните стратегии за отворени податоци и настојува да излезе во пресрет на потребите на невладиниот сектор. Како носител на активности во посебните НАП-и ЦР го зголемува обемот на отворени податоци: Бесплатно пребарување на субјекти на web порталот crm.com.mk, објавен список на граѓанските организации во отворен формат, отвореност на податоците за вистинските сопственици за деловните субјекти кои учествуваат во постапките за јавни набавки.</a:t>
                      </a:r>
                      <a:endParaRPr lang="mk-MK" sz="1200" dirty="0"/>
                    </a:p>
                  </a:txBody>
                  <a:tcPr/>
                </a:tc>
                <a:tc>
                  <a:txBody>
                    <a:bodyPr/>
                    <a:lstStyle/>
                    <a:p>
                      <a:r>
                        <a:rPr lang="ru-RU" sz="1200" smtClean="0"/>
                        <a:t>Целта на заложбата е подобрување на отчетноста на податоците за правните субјекти како и за јавните набавки (трошење на државните пари) преку зголемена можност за надворешен надзор од медиуми и граѓански организации. Заложбите предвидуваат објавување на податоците во машински читлив формат, како отворени податоци.</a:t>
                      </a:r>
                      <a:endParaRPr lang="mk-MK" sz="1200" dirty="0"/>
                    </a:p>
                  </a:txBody>
                  <a:tcPr/>
                </a:tc>
                <a:tc>
                  <a:txBody>
                    <a:bodyPr/>
                    <a:lstStyle/>
                    <a:p>
                      <a:r>
                        <a:rPr lang="mk-MK" sz="1200" smtClean="0"/>
                        <a:t>100%</a:t>
                      </a:r>
                      <a:endParaRPr lang="mk-MK" sz="1200" dirty="0"/>
                    </a:p>
                  </a:txBody>
                  <a:tcPr/>
                </a:tc>
                <a:tc>
                  <a:txBody>
                    <a:bodyPr/>
                    <a:lstStyle/>
                    <a:p>
                      <a:endParaRPr lang="mk-MK" sz="1200" dirty="0"/>
                    </a:p>
                  </a:txBody>
                  <a:tcPr/>
                </a:tc>
              </a:tr>
              <a:tr h="2987293">
                <a:tc>
                  <a:txBody>
                    <a:bodyPr/>
                    <a:lstStyle/>
                    <a:p>
                      <a:r>
                        <a:rPr lang="mk-MK" sz="1200" dirty="0" smtClean="0"/>
                        <a:t>12.</a:t>
                      </a:r>
                      <a:endParaRPr lang="mk-MK" sz="1200" dirty="0"/>
                    </a:p>
                  </a:txBody>
                  <a:tcPr/>
                </a:tc>
                <a:tc>
                  <a:txBody>
                    <a:bodyPr/>
                    <a:lstStyle/>
                    <a:p>
                      <a:r>
                        <a:rPr lang="mk-MK" sz="1200" dirty="0" smtClean="0"/>
                        <a:t>Надградба на </a:t>
                      </a:r>
                      <a:r>
                        <a:rPr lang="mk-MK" sz="1200" dirty="0" err="1" smtClean="0"/>
                        <a:t>едношалтерски</a:t>
                      </a:r>
                      <a:r>
                        <a:rPr lang="mk-MK" sz="1200" dirty="0" smtClean="0"/>
                        <a:t> систем </a:t>
                      </a:r>
                      <a:endParaRPr lang="mk-MK" sz="1200" dirty="0"/>
                    </a:p>
                  </a:txBody>
                  <a:tcPr/>
                </a:tc>
                <a:tc>
                  <a:txBody>
                    <a:bodyPr/>
                    <a:lstStyle/>
                    <a:p>
                      <a:r>
                        <a:rPr lang="ru-RU" sz="1200" dirty="0" smtClean="0"/>
                        <a:t>Како дел од проектот „Надградба на Едношалтерски Систем“ е предвидена имплементација на можноста за нарачка преку системот на е-регистрација на ЦРРСМ на документи од други институции, и тоа:  Уверение за состојба за платени даноци и придонеси од УЈП (во понатамошниот текст „Уверение од УЈП“). Потврда дека лицето нема доспеан неплатен долг по основ на царина и други увозни давачки во редовна царинска постапка и во постапка на дополнителна пресметка на давачки од ЦУ (во понатамошниот текст „Потврда од ЦУ“)Овие документи би се обезбедиле по службена должност преку директна електронска размена меѓу институциите Уверение за состојба за платени даноци и придонеси од УЈП.</a:t>
                      </a:r>
                      <a:endParaRPr lang="mk-MK" sz="1200" dirty="0"/>
                    </a:p>
                  </a:txBody>
                  <a:tcPr/>
                </a:tc>
                <a:tc>
                  <a:txBody>
                    <a:bodyPr/>
                    <a:lstStyle/>
                    <a:p>
                      <a:r>
                        <a:rPr lang="ru-RU" sz="1200" dirty="0" smtClean="0"/>
                        <a:t>Олеснет пристап, поекономичен и побрз пристап до услуги за корисниците. Упростување на постапките за ликвидација преку ЕШС. Зголемена меѓу-институционалната интероперабилност . Намалување на трошокот за водењето на процедурите.</a:t>
                      </a:r>
                      <a:endParaRPr lang="mk-MK" sz="1200" dirty="0"/>
                    </a:p>
                  </a:txBody>
                  <a:tcPr/>
                </a:tc>
                <a:tc>
                  <a:txBody>
                    <a:bodyPr/>
                    <a:lstStyle/>
                    <a:p>
                      <a:r>
                        <a:rPr lang="mk-MK" sz="1200" dirty="0" smtClean="0"/>
                        <a:t>30%</a:t>
                      </a:r>
                      <a:endParaRPr lang="mk-MK" sz="1200" dirty="0"/>
                    </a:p>
                  </a:txBody>
                  <a:tcPr/>
                </a:tc>
                <a:tc>
                  <a:txBody>
                    <a:bodyPr/>
                    <a:lstStyle/>
                    <a:p>
                      <a:r>
                        <a:rPr lang="ru-RU" sz="1200" dirty="0" smtClean="0"/>
                        <a:t>Проектот е во тек и се очекува завршување во првата половина од 2023 г. </a:t>
                      </a:r>
                      <a:endParaRPr lang="mk-MK" sz="1200" dirty="0"/>
                    </a:p>
                  </a:txBody>
                  <a:tcPr/>
                </a:tc>
              </a:tr>
            </a:tbl>
          </a:graphicData>
        </a:graphic>
      </p:graphicFrame>
    </p:spTree>
    <p:extLst>
      <p:ext uri="{BB962C8B-B14F-4D97-AF65-F5344CB8AC3E}">
        <p14:creationId xmlns:p14="http://schemas.microsoft.com/office/powerpoint/2010/main" val="106055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0829" y="167425"/>
            <a:ext cx="9099395" cy="1438351"/>
          </a:xfrm>
        </p:spPr>
        <p:txBody>
          <a:bodyPr>
            <a:normAutofit fontScale="90000"/>
          </a:bodyPr>
          <a:lstStyle/>
          <a:p>
            <a:pPr algn="ct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2. СТРАТЕГИЈА </a:t>
            </a:r>
            <a:r>
              <a:rPr lang="ru-RU" sz="2400" b="1" dirty="0"/>
              <a:t>ЗА ВОВЕДУВАЊЕ НА НОВ МОДЕЛ НА </a:t>
            </a:r>
            <a:r>
              <a:rPr lang="ru-RU" sz="2400" b="1" dirty="0" smtClean="0"/>
              <a:t>УСЛУГИ ЗА </a:t>
            </a:r>
            <a:r>
              <a:rPr lang="ru-RU" sz="2400" b="1" dirty="0"/>
              <a:t>ВОСПОСТАВУВАЊЕ НА ЕДИНСТВЕНА ТОЧКА ЗА КОНТАКТ СО КОРИСНИЦИТЕ (ЕТК)</a:t>
            </a:r>
            <a:endParaRPr lang="mk-MK" sz="2400" b="1" dirty="0"/>
          </a:p>
        </p:txBody>
      </p:sp>
      <p:sp>
        <p:nvSpPr>
          <p:cNvPr id="3" name="Subtitle 2"/>
          <p:cNvSpPr>
            <a:spLocks noGrp="1"/>
          </p:cNvSpPr>
          <p:nvPr>
            <p:ph type="subTitle" idx="1"/>
          </p:nvPr>
        </p:nvSpPr>
        <p:spPr>
          <a:xfrm>
            <a:off x="218941" y="1352282"/>
            <a:ext cx="11732653" cy="5409125"/>
          </a:xfrm>
        </p:spPr>
        <p:txBody>
          <a:bodyPr>
            <a:normAutofit/>
          </a:bodyPr>
          <a:lstStyle/>
          <a:p>
            <a:pPr algn="just"/>
            <a:endParaRPr lang="ru-RU" sz="1800" dirty="0" smtClean="0">
              <a:solidFill>
                <a:schemeClr val="tx1"/>
              </a:solidFill>
            </a:endParaRPr>
          </a:p>
          <a:p>
            <a:pPr algn="just"/>
            <a:r>
              <a:rPr lang="ru-RU" sz="1800" dirty="0" smtClean="0">
                <a:solidFill>
                  <a:schemeClr val="tx1"/>
                </a:solidFill>
              </a:rPr>
              <a:t>Целите </a:t>
            </a:r>
            <a:r>
              <a:rPr lang="ru-RU" sz="1800" dirty="0">
                <a:solidFill>
                  <a:schemeClr val="tx1"/>
                </a:solidFill>
              </a:rPr>
              <a:t>кои се поставени со Стратегијата за ЕТК се следните:</a:t>
            </a:r>
          </a:p>
          <a:p>
            <a:pPr algn="just"/>
            <a:r>
              <a:rPr lang="ru-RU" sz="1800" dirty="0">
                <a:solidFill>
                  <a:schemeClr val="tx1"/>
                </a:solidFill>
              </a:rPr>
              <a:t>1.	Оптимизација на процесот на обезбедување на услуги кон крајните корисници.</a:t>
            </a:r>
          </a:p>
          <a:p>
            <a:pPr algn="just"/>
            <a:r>
              <a:rPr lang="ru-RU" sz="1800" dirty="0">
                <a:solidFill>
                  <a:schemeClr val="tx1"/>
                </a:solidFill>
              </a:rPr>
              <a:t>2.	Оптимизација на трошоците потребни за обезбедување на услугите .</a:t>
            </a:r>
          </a:p>
          <a:p>
            <a:pPr algn="just"/>
            <a:r>
              <a:rPr lang="ru-RU" sz="1800" dirty="0">
                <a:solidFill>
                  <a:schemeClr val="tx1"/>
                </a:solidFill>
              </a:rPr>
              <a:t>3.	Зголемување на степенот на задоволство на крајниот корисник.</a:t>
            </a:r>
          </a:p>
          <a:p>
            <a:pPr algn="just"/>
            <a:r>
              <a:rPr lang="ru-RU" sz="1800" dirty="0">
                <a:solidFill>
                  <a:schemeClr val="tx1"/>
                </a:solidFill>
              </a:rPr>
              <a:t>4.	Трансформација на институцијата во сервисно ориентирана организација.</a:t>
            </a:r>
          </a:p>
          <a:p>
            <a:pPr algn="just"/>
            <a:r>
              <a:rPr lang="ru-RU" sz="1800" dirty="0">
                <a:solidFill>
                  <a:schemeClr val="tx1"/>
                </a:solidFill>
              </a:rPr>
              <a:t>Мора да се напомене дека оваа Стратегија претставува прв чекор кон исполнување на крајната цел, која треба да резултира со целосно воспоставување на ЕТК на организационо, процесно и технолошко ниво.</a:t>
            </a:r>
          </a:p>
          <a:p>
            <a:pPr algn="just"/>
            <a:r>
              <a:rPr lang="ru-RU" sz="1800" dirty="0">
                <a:solidFill>
                  <a:schemeClr val="tx1"/>
                </a:solidFill>
              </a:rPr>
              <a:t>Опфатот на стратегијата се организационите, законски и технолошки предуслови потребни за трансформирање на Централниот регистар во сервисно ориентирана организација која ќе претставува Единствена Точка за Контакт за деловната заедница и другите корисници. </a:t>
            </a:r>
          </a:p>
          <a:p>
            <a:pPr algn="just"/>
            <a:r>
              <a:rPr lang="ru-RU" sz="1800" dirty="0">
                <a:solidFill>
                  <a:schemeClr val="tx1"/>
                </a:solidFill>
              </a:rPr>
              <a:t>Со имплементација на Визијата на ЦРРМ за трансформација во Единствена Точка За Контакт (ЕТК) ќе се даде нов развоен импулс и нова развојна димензија на институцијата со директна цел на подобрување на општата деловна клима во земјата. </a:t>
            </a:r>
          </a:p>
          <a:p>
            <a:endParaRPr lang="mk-MK" sz="1400" dirty="0"/>
          </a:p>
        </p:txBody>
      </p:sp>
      <p:pic>
        <p:nvPicPr>
          <p:cNvPr id="4" name="Picture 3"/>
          <p:cNvPicPr>
            <a:picLocks noChangeAspect="1"/>
          </p:cNvPicPr>
          <p:nvPr/>
        </p:nvPicPr>
        <p:blipFill>
          <a:blip r:embed="rId2"/>
          <a:stretch>
            <a:fillRect/>
          </a:stretch>
        </p:blipFill>
        <p:spPr>
          <a:xfrm>
            <a:off x="92980" y="72711"/>
            <a:ext cx="2304488" cy="1560711"/>
          </a:xfrm>
          <a:prstGeom prst="rect">
            <a:avLst/>
          </a:prstGeom>
        </p:spPr>
      </p:pic>
    </p:spTree>
    <p:extLst>
      <p:ext uri="{BB962C8B-B14F-4D97-AF65-F5344CB8AC3E}">
        <p14:creationId xmlns:p14="http://schemas.microsoft.com/office/powerpoint/2010/main" val="258382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9F8DDF90-3D1F-B937-AC53-492D1BCF6F08}"/>
              </a:ext>
            </a:extLst>
          </p:cNvPr>
          <p:cNvGraphicFramePr/>
          <p:nvPr/>
        </p:nvGraphicFramePr>
        <p:xfrm>
          <a:off x="1148577" y="1850389"/>
          <a:ext cx="8898672" cy="439429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334215" y="323385"/>
            <a:ext cx="8697951" cy="923330"/>
          </a:xfrm>
          <a:prstGeom prst="rect">
            <a:avLst/>
          </a:prstGeom>
        </p:spPr>
        <p:txBody>
          <a:bodyPr wrap="square">
            <a:spAutoFit/>
          </a:bodyPr>
          <a:lstStyle/>
          <a:p>
            <a:pPr algn="ctr"/>
            <a:r>
              <a:rPr lang="ru-RU" b="1" dirty="0" smtClean="0">
                <a:solidFill>
                  <a:prstClr val="white"/>
                </a:solidFill>
              </a:rPr>
              <a:t>2. 1 Степен на </a:t>
            </a:r>
            <a:r>
              <a:rPr lang="ru-RU" b="1" dirty="0">
                <a:solidFill>
                  <a:prstClr val="white"/>
                </a:solidFill>
              </a:rPr>
              <a:t>реализација </a:t>
            </a:r>
            <a:r>
              <a:rPr lang="ru-RU" b="1" dirty="0" smtClean="0">
                <a:solidFill>
                  <a:prstClr val="white"/>
                </a:solidFill>
              </a:rPr>
              <a:t>на</a:t>
            </a:r>
            <a:r>
              <a:rPr lang="en-US" b="1" dirty="0" smtClean="0">
                <a:solidFill>
                  <a:prstClr val="white"/>
                </a:solidFill>
              </a:rPr>
              <a:t> </a:t>
            </a:r>
            <a:r>
              <a:rPr lang="mk-MK" b="1" dirty="0" smtClean="0">
                <a:solidFill>
                  <a:prstClr val="white"/>
                </a:solidFill>
              </a:rPr>
              <a:t>стратегија за воведување на нов модел на услуги за воспоставување на единствена точка за контакт со корисници на</a:t>
            </a:r>
            <a:r>
              <a:rPr lang="ru-RU" b="1" dirty="0" smtClean="0">
                <a:solidFill>
                  <a:prstClr val="white"/>
                </a:solidFill>
              </a:rPr>
              <a:t> </a:t>
            </a:r>
            <a:r>
              <a:rPr lang="ru-RU" b="1" dirty="0">
                <a:solidFill>
                  <a:prstClr val="white"/>
                </a:solidFill>
              </a:rPr>
              <a:t>крај од период 2018 до 2022</a:t>
            </a:r>
            <a:endParaRPr lang="mk-MK" b="1" dirty="0">
              <a:solidFill>
                <a:prstClr val="white"/>
              </a:solidFill>
            </a:endParaRPr>
          </a:p>
        </p:txBody>
      </p:sp>
      <p:pic>
        <p:nvPicPr>
          <p:cNvPr id="2" name="Picture 1"/>
          <p:cNvPicPr>
            <a:picLocks noChangeAspect="1"/>
          </p:cNvPicPr>
          <p:nvPr/>
        </p:nvPicPr>
        <p:blipFill>
          <a:blip r:embed="rId3"/>
          <a:stretch>
            <a:fillRect/>
          </a:stretch>
        </p:blipFill>
        <p:spPr>
          <a:xfrm>
            <a:off x="81830" y="72719"/>
            <a:ext cx="2304488" cy="1560711"/>
          </a:xfrm>
          <a:prstGeom prst="rect">
            <a:avLst/>
          </a:prstGeom>
        </p:spPr>
      </p:pic>
    </p:spTree>
    <p:extLst>
      <p:ext uri="{BB962C8B-B14F-4D97-AF65-F5344CB8AC3E}">
        <p14:creationId xmlns:p14="http://schemas.microsoft.com/office/powerpoint/2010/main" val="6505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8527" y="301084"/>
            <a:ext cx="9110546" cy="830997"/>
          </a:xfrm>
          <a:prstGeom prst="rect">
            <a:avLst/>
          </a:prstGeom>
        </p:spPr>
        <p:txBody>
          <a:bodyPr wrap="square">
            <a:spAutoFit/>
          </a:bodyPr>
          <a:lstStyle/>
          <a:p>
            <a:pPr lvl="0" algn="ctr"/>
            <a:r>
              <a:rPr lang="mk-MK" sz="2400" b="1" dirty="0">
                <a:solidFill>
                  <a:prstClr val="white"/>
                </a:solidFill>
                <a:latin typeface="Calibri" panose="020F0502020204030204" pitchFamily="34" charset="0"/>
                <a:ea typeface="Times New Roman" panose="02020603050405020304" pitchFamily="18" charset="0"/>
                <a:cs typeface="Times New Roman" panose="02020603050405020304" pitchFamily="18" charset="0"/>
              </a:rPr>
              <a:t>3.Верификација на степен на исполнетост на стратешки проекти наспоменати стратешки документи во период од 2018-2022</a:t>
            </a:r>
            <a:endParaRPr lang="mk-MK" sz="2400" b="1" dirty="0">
              <a:solidFill>
                <a:prstClr val="white"/>
              </a:solidFill>
            </a:endParaRPr>
          </a:p>
        </p:txBody>
      </p:sp>
      <p:sp>
        <p:nvSpPr>
          <p:cNvPr id="8" name="Rectangle 7"/>
          <p:cNvSpPr/>
          <p:nvPr/>
        </p:nvSpPr>
        <p:spPr>
          <a:xfrm>
            <a:off x="133815" y="1092820"/>
            <a:ext cx="11942956" cy="6740307"/>
          </a:xfrm>
          <a:prstGeom prst="rect">
            <a:avLst/>
          </a:prstGeom>
        </p:spPr>
        <p:txBody>
          <a:bodyPr wrap="square">
            <a:spAutoFit/>
          </a:bodyPr>
          <a:lstStyle/>
          <a:p>
            <a:r>
              <a:rPr lang="mk-MK" sz="1400" b="1" dirty="0" smtClean="0"/>
              <a:t>Цели:</a:t>
            </a:r>
          </a:p>
          <a:p>
            <a:pPr marL="285750" indent="-285750">
              <a:buFont typeface="Wingdings" panose="05000000000000000000" pitchFamily="2" charset="2"/>
              <a:buChar char="Ø"/>
            </a:pPr>
            <a:endParaRPr lang="mk-MK" sz="1400" b="1" dirty="0"/>
          </a:p>
          <a:p>
            <a:pPr marL="285750" indent="-285750">
              <a:buFont typeface="Wingdings" panose="05000000000000000000" pitchFamily="2" charset="2"/>
              <a:buChar char="Ø"/>
            </a:pPr>
            <a:r>
              <a:rPr lang="mk-MK" sz="1400" b="1" dirty="0" smtClean="0"/>
              <a:t>Регионален </a:t>
            </a:r>
            <a:r>
              <a:rPr lang="mk-MK" sz="1400" b="1" dirty="0"/>
              <a:t>регистарски </a:t>
            </a:r>
            <a:r>
              <a:rPr lang="mk-MK" sz="1400" b="1" dirty="0" smtClean="0"/>
              <a:t>портал</a:t>
            </a:r>
          </a:p>
          <a:p>
            <a:pPr marL="171450" indent="-171450">
              <a:buFont typeface="Arial" panose="020B0604020202020204" pitchFamily="34" charset="0"/>
              <a:buChar char="•"/>
            </a:pPr>
            <a:r>
              <a:rPr lang="mk-MK" sz="1400" dirty="0" smtClean="0"/>
              <a:t>Бизнисите добиваат </a:t>
            </a:r>
            <a:r>
              <a:rPr lang="ru-RU" sz="1400" dirty="0"/>
              <a:t>и</a:t>
            </a:r>
            <a:r>
              <a:rPr lang="ru-RU" sz="1400" dirty="0" smtClean="0"/>
              <a:t>нформации </a:t>
            </a:r>
            <a:r>
              <a:rPr lang="ru-RU" sz="1400" dirty="0"/>
              <a:t>во реално време за можни деловни партнери од регионот и можност за </a:t>
            </a:r>
            <a:endParaRPr lang="ru-RU" sz="1400" dirty="0" smtClean="0"/>
          </a:p>
          <a:p>
            <a:r>
              <a:rPr lang="ru-RU" sz="1400" dirty="0" smtClean="0"/>
              <a:t>следење </a:t>
            </a:r>
            <a:r>
              <a:rPr lang="ru-RU" sz="1400" dirty="0"/>
              <a:t>на активности на постојни деловни партнери и можност за пристап до информации </a:t>
            </a:r>
            <a:r>
              <a:rPr lang="ru-RU" sz="1400" dirty="0" smtClean="0"/>
              <a:t>поврзани </a:t>
            </a:r>
            <a:r>
              <a:rPr lang="ru-RU" sz="1400" dirty="0"/>
              <a:t>со регистрација и регулаторни барања во регионот, преку пренасочување до </a:t>
            </a:r>
            <a:r>
              <a:rPr lang="ru-RU" sz="1400" dirty="0" smtClean="0"/>
              <a:t>системите </a:t>
            </a:r>
            <a:r>
              <a:rPr lang="ru-RU" sz="1400" dirty="0"/>
              <a:t>за електронска регистрација. </a:t>
            </a:r>
          </a:p>
          <a:p>
            <a:pPr marL="171450" indent="-171450">
              <a:buFont typeface="Arial" panose="020B0604020202020204" pitchFamily="34" charset="0"/>
              <a:buChar char="•"/>
            </a:pPr>
            <a:r>
              <a:rPr lang="ru-RU" sz="1400" dirty="0" smtClean="0"/>
              <a:t>Целта на Владата е преку </a:t>
            </a:r>
            <a:r>
              <a:rPr lang="ru-RU" sz="1400" dirty="0"/>
              <a:t>добивање на податоци со додадена вредност за потребите на </a:t>
            </a:r>
            <a:r>
              <a:rPr lang="ru-RU" sz="1400" dirty="0" smtClean="0"/>
              <a:t>макроекономско</a:t>
            </a:r>
          </a:p>
          <a:p>
            <a:r>
              <a:rPr lang="ru-RU" sz="1400" dirty="0" smtClean="0"/>
              <a:t> </a:t>
            </a:r>
            <a:r>
              <a:rPr lang="ru-RU" sz="1400" dirty="0"/>
              <a:t>планирање, како и намалување на административни бариери за меѓу-гранични </a:t>
            </a:r>
            <a:r>
              <a:rPr lang="ru-RU" sz="1400" dirty="0" smtClean="0"/>
              <a:t>бизнис активности.</a:t>
            </a:r>
          </a:p>
          <a:p>
            <a:endParaRPr lang="en-US" sz="1400" dirty="0" smtClean="0"/>
          </a:p>
          <a:p>
            <a:pPr marL="285750" indent="-285750">
              <a:buFont typeface="Wingdings" panose="05000000000000000000" pitchFamily="2" charset="2"/>
              <a:buChar char="Ø"/>
            </a:pPr>
            <a:r>
              <a:rPr lang="ru-RU" sz="1400" b="1" dirty="0" smtClean="0"/>
              <a:t>Единствен </a:t>
            </a:r>
            <a:r>
              <a:rPr lang="ru-RU" sz="1400" b="1" dirty="0"/>
              <a:t>регистар на </a:t>
            </a:r>
            <a:r>
              <a:rPr lang="ru-RU" sz="1400" b="1" dirty="0" smtClean="0"/>
              <a:t>сметки</a:t>
            </a:r>
            <a:endParaRPr lang="en-US" sz="1400" b="1" dirty="0" smtClean="0"/>
          </a:p>
          <a:p>
            <a:pPr marL="285750" indent="-285750">
              <a:buFont typeface="Arial" panose="020B0604020202020204" pitchFamily="34" charset="0"/>
              <a:buChar char="•"/>
            </a:pPr>
            <a:r>
              <a:rPr lang="ru-RU" sz="1400" dirty="0" smtClean="0"/>
              <a:t>Проектот </a:t>
            </a:r>
            <a:r>
              <a:rPr lang="ru-RU" sz="1400" dirty="0"/>
              <a:t>придонесе за либерализација на пазарот на платежни услуги и ќе овозможи влез на нови даватели на услуги, пред се од Фин-тек секторот и ќе се поттикне дигиталната трансформација на постојните учесници на пазарот. Регистарот ќе придонесе за создавање на поширок и поквалитетен сет платежни услуги за потрошувачите и компаниите. Проектот ќе придонесе кон одржување ефикасен, сигурен и стабилен национален платен систем, подготвен за негова понатамошна платежна интеграција со платежната инфраструктура на ЕУ и пошироко</a:t>
            </a:r>
            <a:r>
              <a:rPr lang="ru-RU" sz="1400" dirty="0" smtClean="0"/>
              <a:t>.</a:t>
            </a:r>
          </a:p>
          <a:p>
            <a:endParaRPr lang="en-US" sz="1400" dirty="0" smtClean="0"/>
          </a:p>
          <a:p>
            <a:pPr marL="285750" indent="-285750">
              <a:buFont typeface="Wingdings" panose="05000000000000000000" pitchFamily="2" charset="2"/>
              <a:buChar char="Ø"/>
            </a:pPr>
            <a:r>
              <a:rPr lang="ru-RU" sz="1400" b="1" dirty="0" smtClean="0"/>
              <a:t>Отворено </a:t>
            </a:r>
            <a:r>
              <a:rPr lang="ru-RU" sz="1400" b="1" dirty="0"/>
              <a:t>владино партнерство – отворени </a:t>
            </a:r>
            <a:r>
              <a:rPr lang="ru-RU" sz="1400" b="1" dirty="0" smtClean="0"/>
              <a:t>податоци</a:t>
            </a:r>
            <a:endParaRPr lang="en-US" sz="1400" b="1" dirty="0" smtClean="0"/>
          </a:p>
          <a:p>
            <a:pPr marL="285750" indent="-285750">
              <a:buFont typeface="Arial" panose="020B0604020202020204" pitchFamily="34" charset="0"/>
              <a:buChar char="•"/>
            </a:pPr>
            <a:r>
              <a:rPr lang="ru-RU" sz="1400" dirty="0"/>
              <a:t>Целта на заложбата е подобрување на отчетноста на податоците за правните субјекти како и за јавните набавки (трошење на државните пари) преку зголемена можност за надворешен надзор од медиуми и граѓански организации. Заложбите предвидуваат објавување на податоците во машински читлив формат, како отворени податоци</a:t>
            </a:r>
            <a:r>
              <a:rPr lang="ru-RU" sz="1400" dirty="0" smtClean="0"/>
              <a:t>.</a:t>
            </a:r>
          </a:p>
          <a:p>
            <a:pPr marL="285750" indent="-285750">
              <a:buFont typeface="Arial" panose="020B0604020202020204" pitchFamily="34" charset="0"/>
              <a:buChar char="•"/>
            </a:pPr>
            <a:endParaRPr lang="en-US" sz="1400" dirty="0" smtClean="0"/>
          </a:p>
          <a:p>
            <a:pPr marL="285750" indent="-285750">
              <a:buFont typeface="Wingdings" panose="05000000000000000000" pitchFamily="2" charset="2"/>
              <a:buChar char="Ø"/>
            </a:pPr>
            <a:r>
              <a:rPr lang="ru-RU" sz="1400" b="1" dirty="0" smtClean="0"/>
              <a:t>Надградба </a:t>
            </a:r>
            <a:r>
              <a:rPr lang="ru-RU" sz="1400" b="1" dirty="0"/>
              <a:t>на едношалтерски систем </a:t>
            </a:r>
            <a:endParaRPr lang="en-US" sz="1400" b="1" dirty="0" smtClean="0"/>
          </a:p>
          <a:p>
            <a:r>
              <a:rPr lang="ru-RU" sz="1400" dirty="0"/>
              <a:t>•	Олеснет, поекономичен и побрз пристап до услуги за корисниците. </a:t>
            </a:r>
          </a:p>
          <a:p>
            <a:r>
              <a:rPr lang="ru-RU" sz="1400" dirty="0"/>
              <a:t>•	Упростување на постапките за ликвидација преку ЕШС.</a:t>
            </a:r>
          </a:p>
          <a:p>
            <a:r>
              <a:rPr lang="ru-RU" sz="1400" dirty="0"/>
              <a:t>•	Зголемена меѓу-институционалната интероперабилност . </a:t>
            </a:r>
          </a:p>
          <a:p>
            <a:r>
              <a:rPr lang="ru-RU" sz="1400" dirty="0"/>
              <a:t>•	Намалување на трошокот за водењето на процедурите.</a:t>
            </a:r>
          </a:p>
          <a:p>
            <a:endParaRPr lang="ru-RU" sz="1400" b="1" dirty="0"/>
          </a:p>
          <a:p>
            <a:endParaRPr lang="mk-MK" dirty="0" smtClean="0"/>
          </a:p>
          <a:p>
            <a:pPr marL="285750" indent="-285750">
              <a:buFont typeface="Arial" panose="020B0604020202020204" pitchFamily="34" charset="0"/>
              <a:buChar char="•"/>
            </a:pPr>
            <a:endParaRPr lang="mk-MK" dirty="0" smtClean="0"/>
          </a:p>
          <a:p>
            <a:endParaRPr lang="mk-MK" dirty="0"/>
          </a:p>
        </p:txBody>
      </p:sp>
    </p:spTree>
    <p:extLst>
      <p:ext uri="{BB962C8B-B14F-4D97-AF65-F5344CB8AC3E}">
        <p14:creationId xmlns:p14="http://schemas.microsoft.com/office/powerpoint/2010/main" val="133795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9248" y="167268"/>
            <a:ext cx="8697951" cy="830997"/>
          </a:xfrm>
          <a:prstGeom prst="rect">
            <a:avLst/>
          </a:prstGeom>
        </p:spPr>
        <p:txBody>
          <a:bodyPr wrap="square">
            <a:spAutoFit/>
          </a:bodyPr>
          <a:lstStyle/>
          <a:p>
            <a:pPr algn="ctr"/>
            <a:r>
              <a:rPr lang="mk-MK" sz="2400" b="1" dirty="0" smtClean="0">
                <a:latin typeface="Calibri" panose="020F0502020204030204" pitchFamily="34" charset="0"/>
                <a:ea typeface="Times New Roman" panose="02020603050405020304" pitchFamily="18" charset="0"/>
                <a:cs typeface="Times New Roman" panose="02020603050405020304" pitchFamily="18" charset="0"/>
              </a:rPr>
              <a:t>3. 1 Степен </a:t>
            </a:r>
            <a:r>
              <a:rPr lang="mk-MK" sz="2400" b="1" dirty="0">
                <a:latin typeface="Calibri" panose="020F0502020204030204" pitchFamily="34" charset="0"/>
                <a:ea typeface="Times New Roman" panose="02020603050405020304" pitchFamily="18" charset="0"/>
                <a:cs typeface="Times New Roman" panose="02020603050405020304" pitchFamily="18" charset="0"/>
              </a:rPr>
              <a:t>на </a:t>
            </a:r>
            <a:r>
              <a:rPr lang="mk-MK" sz="2400" b="1" dirty="0" smtClean="0">
                <a:latin typeface="Calibri" panose="020F0502020204030204" pitchFamily="34" charset="0"/>
                <a:ea typeface="Times New Roman" panose="02020603050405020304" pitchFamily="18" charset="0"/>
                <a:cs typeface="Times New Roman" panose="02020603050405020304" pitchFamily="18" charset="0"/>
              </a:rPr>
              <a:t>реализација </a:t>
            </a:r>
            <a:r>
              <a:rPr lang="mk-MK" sz="2400" b="1" dirty="0">
                <a:latin typeface="Calibri" panose="020F0502020204030204" pitchFamily="34" charset="0"/>
                <a:ea typeface="Times New Roman" panose="02020603050405020304" pitchFamily="18" charset="0"/>
                <a:cs typeface="Times New Roman" panose="02020603050405020304" pitchFamily="18" charset="0"/>
              </a:rPr>
              <a:t>на стратешки проекти </a:t>
            </a:r>
            <a:r>
              <a:rPr lang="mk-MK" sz="2400" b="1" dirty="0" smtClean="0">
                <a:latin typeface="Calibri" panose="020F0502020204030204" pitchFamily="34" charset="0"/>
                <a:ea typeface="Times New Roman" panose="02020603050405020304" pitchFamily="18" charset="0"/>
                <a:cs typeface="Times New Roman" panose="02020603050405020304" pitchFamily="18" charset="0"/>
              </a:rPr>
              <a:t>наспоменати во стратешки документи во период од 2018-2022</a:t>
            </a:r>
            <a:endParaRPr lang="mk-MK" sz="2400" b="1" dirty="0"/>
          </a:p>
        </p:txBody>
      </p:sp>
      <p:graphicFrame>
        <p:nvGraphicFramePr>
          <p:cNvPr id="8" name="Chart 7">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E3337C2C-6782-A32E-1F57-EDB43F7A2055}"/>
              </a:ext>
            </a:extLst>
          </p:cNvPr>
          <p:cNvGraphicFramePr/>
          <p:nvPr>
            <p:extLst>
              <p:ext uri="{D42A27DB-BD31-4B8C-83A1-F6EECF244321}">
                <p14:modId xmlns:p14="http://schemas.microsoft.com/office/powerpoint/2010/main" val="3607719082"/>
              </p:ext>
            </p:extLst>
          </p:nvPr>
        </p:nvGraphicFramePr>
        <p:xfrm>
          <a:off x="1338146" y="1349298"/>
          <a:ext cx="10281425" cy="4973443"/>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tretch>
            <a:fillRect/>
          </a:stretch>
        </p:blipFill>
        <p:spPr>
          <a:xfrm>
            <a:off x="81830" y="95016"/>
            <a:ext cx="2304488" cy="1560711"/>
          </a:xfrm>
          <a:prstGeom prst="rect">
            <a:avLst/>
          </a:prstGeom>
        </p:spPr>
      </p:pic>
    </p:spTree>
    <p:extLst>
      <p:ext uri="{BB962C8B-B14F-4D97-AF65-F5344CB8AC3E}">
        <p14:creationId xmlns:p14="http://schemas.microsoft.com/office/powerpoint/2010/main" val="865895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103032"/>
            <a:ext cx="11951593" cy="1123602"/>
          </a:xfrm>
        </p:spPr>
        <p:txBody>
          <a:bodyPr>
            <a:normAutofit fontScale="90000"/>
          </a:bodyPr>
          <a:lstStyle/>
          <a:p>
            <a:pPr algn="ctr"/>
            <a:r>
              <a:rPr lang="ru-RU" sz="2400" b="1" dirty="0" smtClean="0">
                <a:solidFill>
                  <a:schemeClr val="accent2">
                    <a:lumMod val="75000"/>
                  </a:schemeClr>
                </a:solidFill>
              </a:rPr>
              <a:t>                                </a:t>
            </a:r>
            <a:br>
              <a:rPr lang="ru-RU" sz="2400" b="1" dirty="0" smtClean="0">
                <a:solidFill>
                  <a:schemeClr val="accent2">
                    <a:lumMod val="75000"/>
                  </a:schemeClr>
                </a:solidFill>
              </a:rPr>
            </a:br>
            <a:r>
              <a:rPr lang="ru-RU" sz="2400" b="1" dirty="0">
                <a:solidFill>
                  <a:schemeClr val="accent2">
                    <a:lumMod val="75000"/>
                  </a:schemeClr>
                </a:solidFill>
              </a:rPr>
              <a:t> </a:t>
            </a:r>
            <a:r>
              <a:rPr lang="ru-RU" sz="2400" b="1" dirty="0" smtClean="0">
                <a:solidFill>
                  <a:schemeClr val="accent2">
                    <a:lumMod val="75000"/>
                  </a:schemeClr>
                </a:solidFill>
              </a:rPr>
              <a:t>                                            </a:t>
            </a:r>
            <a:r>
              <a:rPr lang="ru-RU" sz="2400" b="1" dirty="0" smtClean="0"/>
              <a:t>Дел </a:t>
            </a:r>
            <a:r>
              <a:rPr lang="en-US" sz="2400" b="1" dirty="0" smtClean="0"/>
              <a:t>4</a:t>
            </a:r>
            <a:r>
              <a:rPr lang="ru-RU" sz="2400" b="1" dirty="0" smtClean="0"/>
              <a:t>: АНАЛИЗА </a:t>
            </a:r>
            <a:r>
              <a:rPr lang="ru-RU" sz="2400" b="1" dirty="0"/>
              <a:t>И ПРЕДЛОГ НА СТРАТЕШКИ ПРОЕКТИ ЗА </a:t>
            </a:r>
            <a:r>
              <a:rPr lang="ru-RU" sz="2400" b="1" dirty="0" smtClean="0"/>
              <a:t>    </a:t>
            </a:r>
            <a:br>
              <a:rPr lang="ru-RU" sz="2400" b="1" dirty="0" smtClean="0"/>
            </a:br>
            <a:r>
              <a:rPr lang="ru-RU" sz="2400" b="1" dirty="0"/>
              <a:t> </a:t>
            </a:r>
            <a:r>
              <a:rPr lang="ru-RU" sz="2400" b="1" dirty="0" smtClean="0"/>
              <a:t>                                         ПЕРИОДОТ </a:t>
            </a:r>
            <a:r>
              <a:rPr lang="ru-RU" sz="2400" b="1" dirty="0"/>
              <a:t>2023-2027</a:t>
            </a:r>
            <a:endParaRPr lang="mk-MK" sz="2400" b="1" dirty="0"/>
          </a:p>
        </p:txBody>
      </p:sp>
      <p:sp>
        <p:nvSpPr>
          <p:cNvPr id="3" name="Text Placeholder 2"/>
          <p:cNvSpPr>
            <a:spLocks noGrp="1"/>
          </p:cNvSpPr>
          <p:nvPr>
            <p:ph type="body" idx="1"/>
          </p:nvPr>
        </p:nvSpPr>
        <p:spPr>
          <a:xfrm>
            <a:off x="180305" y="1307207"/>
            <a:ext cx="11822804" cy="5550793"/>
          </a:xfrm>
        </p:spPr>
        <p:txBody>
          <a:bodyPr>
            <a:normAutofit lnSpcReduction="10000"/>
          </a:bodyPr>
          <a:lstStyle/>
          <a:p>
            <a:pPr algn="just"/>
            <a:endParaRPr lang="ru-RU" dirty="0" smtClean="0">
              <a:solidFill>
                <a:schemeClr val="tx1"/>
              </a:solidFill>
            </a:endParaRPr>
          </a:p>
          <a:p>
            <a:pPr algn="just"/>
            <a:endParaRPr lang="ru-RU" dirty="0">
              <a:solidFill>
                <a:schemeClr val="tx1"/>
              </a:solidFill>
            </a:endParaRPr>
          </a:p>
          <a:p>
            <a:pPr algn="just"/>
            <a:r>
              <a:rPr lang="ru-RU" dirty="0" smtClean="0">
                <a:solidFill>
                  <a:schemeClr val="tx1"/>
                </a:solidFill>
              </a:rPr>
              <a:t>Оваа </a:t>
            </a:r>
            <a:r>
              <a:rPr lang="ru-RU" dirty="0">
                <a:solidFill>
                  <a:schemeClr val="tx1"/>
                </a:solidFill>
              </a:rPr>
              <a:t>секција опфаќа анализа на три групи на проекти:</a:t>
            </a:r>
          </a:p>
          <a:p>
            <a:pPr algn="just"/>
            <a:r>
              <a:rPr lang="ru-RU" dirty="0" smtClean="0">
                <a:solidFill>
                  <a:schemeClr val="tx1"/>
                </a:solidFill>
              </a:rPr>
              <a:t>1. Проекти </a:t>
            </a:r>
            <a:r>
              <a:rPr lang="ru-RU" dirty="0">
                <a:solidFill>
                  <a:schemeClr val="tx1"/>
                </a:solidFill>
              </a:rPr>
              <a:t>кои произлегуваат од техничката спецификација и проекти кои </a:t>
            </a:r>
            <a:r>
              <a:rPr lang="ru-RU" dirty="0" smtClean="0">
                <a:solidFill>
                  <a:schemeClr val="tx1"/>
                </a:solidFill>
              </a:rPr>
              <a:t>се </a:t>
            </a:r>
            <a:r>
              <a:rPr lang="ru-RU" dirty="0">
                <a:solidFill>
                  <a:schemeClr val="tx1"/>
                </a:solidFill>
              </a:rPr>
              <a:t>префрлени како нереализирани од </a:t>
            </a:r>
            <a:r>
              <a:rPr lang="ru-RU" dirty="0" smtClean="0">
                <a:solidFill>
                  <a:schemeClr val="tx1"/>
                </a:solidFill>
              </a:rPr>
              <a:t>претходниот </a:t>
            </a:r>
            <a:r>
              <a:rPr lang="ru-RU" dirty="0">
                <a:solidFill>
                  <a:schemeClr val="tx1"/>
                </a:solidFill>
              </a:rPr>
              <a:t>стратешки период;</a:t>
            </a:r>
          </a:p>
          <a:p>
            <a:pPr algn="just"/>
            <a:r>
              <a:rPr lang="ru-RU" dirty="0" smtClean="0">
                <a:solidFill>
                  <a:schemeClr val="tx1"/>
                </a:solidFill>
              </a:rPr>
              <a:t>2. Проекти </a:t>
            </a:r>
            <a:r>
              <a:rPr lang="ru-RU" dirty="0">
                <a:solidFill>
                  <a:schemeClr val="tx1"/>
                </a:solidFill>
              </a:rPr>
              <a:t>вон техничка спецификација предложени од страна на консултантот, а кои </a:t>
            </a:r>
            <a:r>
              <a:rPr lang="ru-RU" dirty="0" smtClean="0">
                <a:solidFill>
                  <a:schemeClr val="tx1"/>
                </a:solidFill>
              </a:rPr>
              <a:t>главно </a:t>
            </a:r>
            <a:r>
              <a:rPr lang="ru-RU" dirty="0">
                <a:solidFill>
                  <a:schemeClr val="tx1"/>
                </a:solidFill>
              </a:rPr>
              <a:t>опфаќаат нови сервиси за БИФИДЕКС; и </a:t>
            </a:r>
          </a:p>
          <a:p>
            <a:pPr algn="just"/>
            <a:r>
              <a:rPr lang="ru-RU" dirty="0" smtClean="0">
                <a:solidFill>
                  <a:schemeClr val="tx1"/>
                </a:solidFill>
              </a:rPr>
              <a:t>3. Проекти </a:t>
            </a:r>
            <a:r>
              <a:rPr lang="ru-RU" dirty="0">
                <a:solidFill>
                  <a:schemeClr val="tx1"/>
                </a:solidFill>
              </a:rPr>
              <a:t>предложени од </a:t>
            </a:r>
            <a:r>
              <a:rPr lang="ru-RU" dirty="0" smtClean="0">
                <a:solidFill>
                  <a:schemeClr val="tx1"/>
                </a:solidFill>
              </a:rPr>
              <a:t>страна </a:t>
            </a:r>
            <a:r>
              <a:rPr lang="ru-RU" dirty="0">
                <a:solidFill>
                  <a:schemeClr val="tx1"/>
                </a:solidFill>
              </a:rPr>
              <a:t>на работната група како стратешки приоритет. </a:t>
            </a:r>
            <a:endParaRPr lang="ru-RU" dirty="0" smtClean="0">
              <a:solidFill>
                <a:schemeClr val="tx1"/>
              </a:solidFill>
            </a:endParaRPr>
          </a:p>
          <a:p>
            <a:pPr algn="just"/>
            <a:endParaRPr lang="ru-RU" dirty="0">
              <a:solidFill>
                <a:schemeClr val="tx1"/>
              </a:solidFill>
            </a:endParaRPr>
          </a:p>
          <a:p>
            <a:pPr algn="just"/>
            <a:r>
              <a:rPr lang="ru-RU" dirty="0">
                <a:solidFill>
                  <a:schemeClr val="tx1"/>
                </a:solidFill>
              </a:rPr>
              <a:t>Во портфолиото на проекти кои се предмет на анализа се содржани 11 проекти (сите проекти поврзани со БИФИДЕКС се дадени како една група </a:t>
            </a:r>
            <a:r>
              <a:rPr lang="ru-RU" dirty="0" smtClean="0">
                <a:solidFill>
                  <a:schemeClr val="tx1"/>
                </a:solidFill>
              </a:rPr>
              <a:t>-</a:t>
            </a:r>
            <a:r>
              <a:rPr lang="en-US" dirty="0" smtClean="0">
                <a:solidFill>
                  <a:schemeClr val="tx1"/>
                </a:solidFill>
              </a:rPr>
              <a:t> </a:t>
            </a:r>
            <a:r>
              <a:rPr lang="ru-RU" dirty="0" smtClean="0">
                <a:solidFill>
                  <a:schemeClr val="tx1"/>
                </a:solidFill>
              </a:rPr>
              <a:t>програма</a:t>
            </a:r>
            <a:r>
              <a:rPr lang="ru-RU" dirty="0">
                <a:solidFill>
                  <a:schemeClr val="tx1"/>
                </a:solidFill>
              </a:rPr>
              <a:t>). Со различна големина, степен на сложеност но и ефекти по крајните корисници. Бидејќи е јасно дека </a:t>
            </a:r>
            <a:r>
              <a:rPr lang="ru-RU" dirty="0" smtClean="0">
                <a:solidFill>
                  <a:schemeClr val="tx1"/>
                </a:solidFill>
              </a:rPr>
              <a:t>не може </a:t>
            </a:r>
            <a:r>
              <a:rPr lang="ru-RU" dirty="0">
                <a:solidFill>
                  <a:schemeClr val="tx1"/>
                </a:solidFill>
              </a:rPr>
              <a:t>сите овие проекти </a:t>
            </a:r>
            <a:r>
              <a:rPr lang="ru-RU" dirty="0" smtClean="0">
                <a:solidFill>
                  <a:schemeClr val="tx1"/>
                </a:solidFill>
              </a:rPr>
              <a:t>да </a:t>
            </a:r>
            <a:r>
              <a:rPr lang="ru-RU" dirty="0">
                <a:solidFill>
                  <a:schemeClr val="tx1"/>
                </a:solidFill>
              </a:rPr>
              <a:t>бидат реализирани во предметниот период, консултантот предложи методологија за нивно рангирање по степен на </a:t>
            </a:r>
            <a:r>
              <a:rPr lang="ru-RU" dirty="0" smtClean="0">
                <a:solidFill>
                  <a:schemeClr val="tx1"/>
                </a:solidFill>
              </a:rPr>
              <a:t>сложеност</a:t>
            </a:r>
            <a:r>
              <a:rPr lang="en-US" dirty="0" smtClean="0">
                <a:solidFill>
                  <a:schemeClr val="tx1"/>
                </a:solidFill>
              </a:rPr>
              <a:t>,</a:t>
            </a:r>
            <a:r>
              <a:rPr lang="ru-RU" dirty="0" smtClean="0">
                <a:solidFill>
                  <a:schemeClr val="tx1"/>
                </a:solidFill>
              </a:rPr>
              <a:t> </a:t>
            </a:r>
            <a:r>
              <a:rPr lang="ru-RU" dirty="0">
                <a:solidFill>
                  <a:schemeClr val="tx1"/>
                </a:solidFill>
              </a:rPr>
              <a:t>но и по приоритет. При што приоритетот се определува </a:t>
            </a:r>
            <a:r>
              <a:rPr lang="ru-RU" dirty="0" smtClean="0">
                <a:solidFill>
                  <a:schemeClr val="tx1"/>
                </a:solidFill>
              </a:rPr>
              <a:t>врз </a:t>
            </a:r>
            <a:r>
              <a:rPr lang="ru-RU" dirty="0">
                <a:solidFill>
                  <a:schemeClr val="tx1"/>
                </a:solidFill>
              </a:rPr>
              <a:t>основа на две групи на критериуми и тоа: Ефект на проектот врз околината и Ефект на проектот врз Централниот Регистар. Проектите кои ќе добијат највисок приоритет ќе бидат детално обработени со соодветни акциски планови и буџети и ќе преставуваат основ за следниот четиригодишен развоен циклус. </a:t>
            </a:r>
          </a:p>
          <a:p>
            <a:endParaRPr lang="mk-MK" dirty="0"/>
          </a:p>
        </p:txBody>
      </p:sp>
      <p:pic>
        <p:nvPicPr>
          <p:cNvPr id="4" name="Picture 3"/>
          <p:cNvPicPr>
            <a:picLocks noChangeAspect="1"/>
          </p:cNvPicPr>
          <p:nvPr/>
        </p:nvPicPr>
        <p:blipFill>
          <a:blip r:embed="rId2"/>
          <a:stretch>
            <a:fillRect/>
          </a:stretch>
        </p:blipFill>
        <p:spPr>
          <a:xfrm>
            <a:off x="115289" y="50422"/>
            <a:ext cx="2304488" cy="1560711"/>
          </a:xfrm>
          <a:prstGeom prst="rect">
            <a:avLst/>
          </a:prstGeom>
        </p:spPr>
      </p:pic>
    </p:spTree>
    <p:extLst>
      <p:ext uri="{BB962C8B-B14F-4D97-AF65-F5344CB8AC3E}">
        <p14:creationId xmlns:p14="http://schemas.microsoft.com/office/powerpoint/2010/main" val="233524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3656419"/>
              </p:ext>
            </p:extLst>
          </p:nvPr>
        </p:nvGraphicFramePr>
        <p:xfrm>
          <a:off x="553792" y="101480"/>
          <a:ext cx="10921284" cy="396240"/>
        </p:xfrm>
        <a:graphic>
          <a:graphicData uri="http://schemas.openxmlformats.org/drawingml/2006/table">
            <a:tbl>
              <a:tblPr firstRow="1" bandRow="1">
                <a:tableStyleId>{5C22544A-7EE6-4342-B048-85BDC9FD1C3A}</a:tableStyleId>
              </a:tblPr>
              <a:tblGrid>
                <a:gridCol w="10921284"/>
              </a:tblGrid>
              <a:tr h="370840">
                <a:tc>
                  <a:txBody>
                    <a:bodyPr/>
                    <a:lstStyle/>
                    <a:p>
                      <a:pPr algn="ctr"/>
                      <a:r>
                        <a:rPr lang="mk-MK" sz="2000" dirty="0" smtClean="0">
                          <a:solidFill>
                            <a:schemeClr val="tx1"/>
                          </a:solidFill>
                        </a:rPr>
                        <a:t>АКТИВИРАЊЕ</a:t>
                      </a:r>
                      <a:r>
                        <a:rPr lang="mk-MK" sz="2000" baseline="0" dirty="0" smtClean="0">
                          <a:solidFill>
                            <a:schemeClr val="tx1"/>
                          </a:solidFill>
                        </a:rPr>
                        <a:t> НА БАНКАРСКА СМЕТКА</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82987690"/>
              </p:ext>
            </p:extLst>
          </p:nvPr>
        </p:nvGraphicFramePr>
        <p:xfrm>
          <a:off x="154544" y="758303"/>
          <a:ext cx="11938716" cy="5951590"/>
        </p:xfrm>
        <a:graphic>
          <a:graphicData uri="http://schemas.openxmlformats.org/drawingml/2006/table">
            <a:tbl>
              <a:tblPr firstRow="1" bandRow="1">
                <a:tableStyleId>{5C22544A-7EE6-4342-B048-85BDC9FD1C3A}</a:tableStyleId>
              </a:tblPr>
              <a:tblGrid>
                <a:gridCol w="2318200"/>
                <a:gridCol w="2562895"/>
                <a:gridCol w="824248"/>
                <a:gridCol w="1738648"/>
                <a:gridCol w="2504939"/>
                <a:gridCol w="1989786"/>
              </a:tblGrid>
              <a:tr h="892738">
                <a:tc>
                  <a:txBody>
                    <a:bodyPr/>
                    <a:lstStyle/>
                    <a:p>
                      <a:r>
                        <a:rPr lang="mk-MK" sz="1200" dirty="0" smtClean="0"/>
                        <a:t>Краток</a:t>
                      </a:r>
                      <a:r>
                        <a:rPr lang="mk-MK" sz="1200" baseline="0" dirty="0" smtClean="0"/>
                        <a:t>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Забелешка </a:t>
                      </a:r>
                      <a:endParaRPr lang="mk-MK" sz="1200" dirty="0"/>
                    </a:p>
                  </a:txBody>
                  <a:tcPr/>
                </a:tc>
                <a:tc>
                  <a:txBody>
                    <a:bodyPr/>
                    <a:lstStyle/>
                    <a:p>
                      <a:r>
                        <a:rPr lang="mk-MK" sz="1200" dirty="0" smtClean="0"/>
                        <a:t>Заклучок</a:t>
                      </a:r>
                      <a:endParaRPr lang="mk-MK" sz="1200" dirty="0"/>
                    </a:p>
                  </a:txBody>
                  <a:tcPr/>
                </a:tc>
                <a:tc>
                  <a:txBody>
                    <a:bodyPr/>
                    <a:lstStyle/>
                    <a:p>
                      <a:r>
                        <a:rPr lang="mk-MK" sz="1200" dirty="0" smtClean="0"/>
                        <a:t>Можни извори на финансирање / времетраење</a:t>
                      </a:r>
                      <a:endParaRPr lang="mk-MK" sz="1200" dirty="0"/>
                    </a:p>
                  </a:txBody>
                  <a:tcPr/>
                </a:tc>
              </a:tr>
              <a:tr h="5058852">
                <a:tc>
                  <a:txBody>
                    <a:bodyPr/>
                    <a:lstStyle/>
                    <a:p>
                      <a:r>
                        <a:rPr lang="ru-RU" sz="1200" dirty="0" smtClean="0"/>
                        <a:t>За реализација на овој проект е потребно да се имплементира услуга за дигитална идентификација како современ и признат начин, за кои се потребни минимални технички адаптации на ЕШС, а паралелно да се изготви нацрт проект со цел на имплементација на решение за дигитален идентитет на странките. Технички е изводливо, и може да се направи и дополнителна верификација на идентитетот, со воведување на модул за „препознавање на лице“ , кое би било имплементирано на страна на издавачите на квалификувани  сертификати во земјата.</a:t>
                      </a:r>
                      <a:endParaRPr lang="mk-MK" sz="1200" dirty="0"/>
                    </a:p>
                  </a:txBody>
                  <a:tcPr/>
                </a:tc>
                <a:tc>
                  <a:txBody>
                    <a:bodyPr/>
                    <a:lstStyle/>
                    <a:p>
                      <a:r>
                        <a:rPr lang="ru-RU" sz="1100" dirty="0" smtClean="0"/>
                        <a:t>Со реализација на овој проект ќе постигнат следните цели:</a:t>
                      </a:r>
                    </a:p>
                    <a:p>
                      <a:endParaRPr lang="ru-RU" sz="1100" dirty="0" smtClean="0"/>
                    </a:p>
                    <a:p>
                      <a:r>
                        <a:rPr lang="ru-RU" sz="1100" dirty="0" smtClean="0"/>
                        <a:t>•	Исполнување на законската обврска според ЗССПФТ за дигитална идентификација на клиентот</a:t>
                      </a:r>
                    </a:p>
                    <a:p>
                      <a:r>
                        <a:rPr lang="ru-RU" sz="1100" dirty="0" smtClean="0"/>
                        <a:t>•	Ќе се овозможи уште една функционалност преку едношалтерскиот систем со што се ЦР навистина ќе прерасне во ЕТК за деловната заедница</a:t>
                      </a:r>
                    </a:p>
                    <a:p>
                      <a:r>
                        <a:rPr lang="ru-RU" sz="1100" dirty="0" smtClean="0"/>
                        <a:t>•	Ќе се олеснат и намалат бирократските процедури за влез во бизнисот на деловната заедница</a:t>
                      </a:r>
                    </a:p>
                    <a:p>
                      <a:r>
                        <a:rPr lang="ru-RU" sz="1100" dirty="0" smtClean="0"/>
                        <a:t>•	Ќе се подобри репутацискиот имиџ на Централен регистар</a:t>
                      </a:r>
                    </a:p>
                    <a:p>
                      <a:endParaRPr lang="mk-MK" sz="1100" dirty="0"/>
                    </a:p>
                  </a:txBody>
                  <a:tcPr/>
                </a:tc>
                <a:tc>
                  <a:txBody>
                    <a:bodyPr/>
                    <a:lstStyle/>
                    <a:p>
                      <a:r>
                        <a:rPr lang="mk-MK" sz="1200" dirty="0" smtClean="0"/>
                        <a:t>0%</a:t>
                      </a:r>
                      <a:endParaRPr lang="mk-MK" sz="1200" dirty="0"/>
                    </a:p>
                  </a:txBody>
                  <a:tcPr/>
                </a:tc>
                <a:tc>
                  <a:txBody>
                    <a:bodyPr/>
                    <a:lstStyle/>
                    <a:p>
                      <a:r>
                        <a:rPr lang="ru-RU" sz="1200" dirty="0" smtClean="0"/>
                        <a:t>Новиот закон за платни системи и платежни услуги создаде услови за дигитализирање на платежните услуги и платните системи. Проектот би бил изводлив само доколку ЦР направи измени во надоместот за упис на трговските друштва утврден со Тарифата на ЦР, кој во моментов е 0 денари.</a:t>
                      </a:r>
                      <a:endParaRPr lang="mk-MK" sz="1200" dirty="0"/>
                    </a:p>
                  </a:txBody>
                  <a:tcPr/>
                </a:tc>
                <a:tc>
                  <a:txBody>
                    <a:bodyPr/>
                    <a:lstStyle/>
                    <a:p>
                      <a:r>
                        <a:rPr lang="ru-RU" sz="1100" dirty="0" smtClean="0"/>
                        <a:t>Проектот за активирање на банкарска сметка е со средна сложеност и среден приоритет. Како дополнителна услуга во рамките на Едношалтерскиот систем ќе придонесе до понатамошно упростување на процесот на регистрација и операционализација на правните лица. Сепак со оглед на тоа дека во моментот цената на уписи преку едношалтерски систем е 0 денари, вклучување на ваквата услуга би имала смисла само доколку се смени тарифата за регистрација и се постигне финансиска исплатливост или барам покривање на трошоците за услугата, а со тоа и нејзина одржливост. </a:t>
                      </a:r>
                      <a:endParaRPr lang="mk-MK" sz="1100" dirty="0"/>
                    </a:p>
                  </a:txBody>
                  <a:tcPr/>
                </a:tc>
                <a:tc>
                  <a:txBody>
                    <a:bodyPr/>
                    <a:lstStyle/>
                    <a:p>
                      <a:r>
                        <a:rPr lang="mk-MK" sz="1200" dirty="0" smtClean="0"/>
                        <a:t>- Светска банка</a:t>
                      </a:r>
                    </a:p>
                    <a:p>
                      <a:endParaRPr lang="mk-MK" sz="1200" dirty="0" smtClean="0"/>
                    </a:p>
                    <a:p>
                      <a:r>
                        <a:rPr lang="ru-RU" sz="1200" dirty="0" smtClean="0"/>
                        <a:t>- Времетраењето на проектот се проценува на 12-18 месеци.</a:t>
                      </a:r>
                      <a:endParaRPr lang="mk-MK" sz="1200" dirty="0"/>
                    </a:p>
                  </a:txBody>
                  <a:tcPr/>
                </a:tc>
              </a:tr>
            </a:tbl>
          </a:graphicData>
        </a:graphic>
      </p:graphicFrame>
    </p:spTree>
    <p:extLst>
      <p:ext uri="{BB962C8B-B14F-4D97-AF65-F5344CB8AC3E}">
        <p14:creationId xmlns:p14="http://schemas.microsoft.com/office/powerpoint/2010/main" val="295867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530" y="173076"/>
            <a:ext cx="2304488" cy="1560711"/>
          </a:xfrm>
          <a:prstGeom prst="rect">
            <a:avLst/>
          </a:prstGeom>
        </p:spPr>
      </p:pic>
      <p:sp>
        <p:nvSpPr>
          <p:cNvPr id="6" name="Title 5"/>
          <p:cNvSpPr>
            <a:spLocks noGrp="1"/>
          </p:cNvSpPr>
          <p:nvPr>
            <p:ph type="title"/>
          </p:nvPr>
        </p:nvSpPr>
        <p:spPr>
          <a:xfrm>
            <a:off x="673061" y="2165564"/>
            <a:ext cx="8534400" cy="4031873"/>
          </a:xfrm>
          <a:prstGeom prst="rect">
            <a:avLst/>
          </a:prstGeom>
        </p:spPr>
        <p:txBody>
          <a:bodyPr wrap="square">
            <a:spAutoFit/>
          </a:bodyPr>
          <a:lstStyle/>
          <a:p>
            <a:endParaRPr lang="ru-RU" sz="1600" dirty="0"/>
          </a:p>
          <a:p>
            <a:r>
              <a:rPr lang="ru-RU" sz="1600" b="1" dirty="0"/>
              <a:t>Мисија</a:t>
            </a:r>
            <a:r>
              <a:rPr lang="ru-RU" sz="1600" dirty="0"/>
              <a:t> </a:t>
            </a:r>
          </a:p>
          <a:p>
            <a:r>
              <a:rPr lang="ru-RU" sz="1600" dirty="0"/>
              <a:t>    Мисија на ЦР е да ги прошири и развие своите бази со дополнителни податоци (формирање на нови основни регистри и постојано унапредување на постојните) со што  ЦР ќе стане единствена централна информативна база на правни и друг вид релевантни податоци, значаен учесник во креирањето на подобра бизнис клима во Републиката, промотор на странски инвестици и општествено одговорна Институција, а со самото тоа директно ќе влијае на развојот на националната економија.</a:t>
            </a:r>
          </a:p>
          <a:p>
            <a:endParaRPr lang="ru-RU" sz="1600" dirty="0"/>
          </a:p>
          <a:p>
            <a:endParaRPr lang="ru-RU" sz="1600" dirty="0"/>
          </a:p>
          <a:p>
            <a:endParaRPr lang="ru-RU" sz="1600" dirty="0"/>
          </a:p>
          <a:p>
            <a:endParaRPr lang="ru-RU" sz="1600" dirty="0"/>
          </a:p>
          <a:p>
            <a:r>
              <a:rPr lang="ru-RU" sz="1600" b="1" dirty="0"/>
              <a:t>Визија</a:t>
            </a:r>
          </a:p>
          <a:p>
            <a:pPr algn="ctr"/>
            <a:r>
              <a:rPr lang="ru-RU" sz="1600" dirty="0"/>
              <a:t>    ТОЧНА И НАВРЕМЕНА ИНФОРМАЦИЈА - ПАТОТ КОН ПОДОБРА БИЗНИС КЛИМА    </a:t>
            </a:r>
          </a:p>
        </p:txBody>
      </p:sp>
    </p:spTree>
    <p:extLst>
      <p:ext uri="{BB962C8B-B14F-4D97-AF65-F5344CB8AC3E}">
        <p14:creationId xmlns:p14="http://schemas.microsoft.com/office/powerpoint/2010/main" val="3207638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0980597"/>
              </p:ext>
            </p:extLst>
          </p:nvPr>
        </p:nvGraphicFramePr>
        <p:xfrm>
          <a:off x="199620" y="103031"/>
          <a:ext cx="11784169" cy="396240"/>
        </p:xfrm>
        <a:graphic>
          <a:graphicData uri="http://schemas.openxmlformats.org/drawingml/2006/table">
            <a:tbl>
              <a:tblPr firstRow="1" bandRow="1">
                <a:tableStyleId>{5C22544A-7EE6-4342-B048-85BDC9FD1C3A}</a:tableStyleId>
              </a:tblPr>
              <a:tblGrid>
                <a:gridCol w="11784169"/>
              </a:tblGrid>
              <a:tr h="381810">
                <a:tc>
                  <a:txBody>
                    <a:bodyPr/>
                    <a:lstStyle/>
                    <a:p>
                      <a:pPr algn="ctr"/>
                      <a:r>
                        <a:rPr lang="mk-MK" sz="2000" dirty="0" smtClean="0">
                          <a:solidFill>
                            <a:schemeClr val="tx1"/>
                          </a:solidFill>
                        </a:rPr>
                        <a:t>ПЛАТФОРМА ЗА ЛИЦЕНЦИ</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85047898"/>
              </p:ext>
            </p:extLst>
          </p:nvPr>
        </p:nvGraphicFramePr>
        <p:xfrm>
          <a:off x="115909" y="639312"/>
          <a:ext cx="11951592" cy="6119521"/>
        </p:xfrm>
        <a:graphic>
          <a:graphicData uri="http://schemas.openxmlformats.org/drawingml/2006/table">
            <a:tbl>
              <a:tblPr firstRow="1" bandRow="1">
                <a:tableStyleId>{5C22544A-7EE6-4342-B048-85BDC9FD1C3A}</a:tableStyleId>
              </a:tblPr>
              <a:tblGrid>
                <a:gridCol w="2343956"/>
                <a:gridCol w="4612750"/>
                <a:gridCol w="838934"/>
                <a:gridCol w="1000631"/>
                <a:gridCol w="2163651"/>
                <a:gridCol w="991670"/>
              </a:tblGrid>
              <a:tr h="1305398">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 </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ru-RU" sz="1200" dirty="0" smtClean="0"/>
                        <a:t>Можни извори на финансирање / времетраење</a:t>
                      </a:r>
                    </a:p>
                    <a:p>
                      <a:endParaRPr lang="mk-MK" sz="1200" dirty="0"/>
                    </a:p>
                  </a:txBody>
                  <a:tcPr/>
                </a:tc>
              </a:tr>
              <a:tr h="4747921">
                <a:tc>
                  <a:txBody>
                    <a:bodyPr/>
                    <a:lstStyle/>
                    <a:p>
                      <a:r>
                        <a:rPr lang="ru-RU" sz="1100" dirty="0" smtClean="0"/>
                        <a:t>ЦРРСМ предлага креирање на централизирана платформа за евиденција на издадените лиценци и дозволи, кои како информација би биле интегрирани во тековната состојба на друштвата. </a:t>
                      </a:r>
                    </a:p>
                    <a:p>
                      <a:r>
                        <a:rPr lang="ru-RU" sz="1100" dirty="0" smtClean="0"/>
                        <a:t>Преку платформата сите инстанци на јавниот сектор би добиле пристап за внес и ажурирање на податоците во врска со лиценците и дозволите кои се во нивна надлежност. </a:t>
                      </a:r>
                    </a:p>
                    <a:p>
                      <a:r>
                        <a:rPr lang="ru-RU" sz="1100" dirty="0" smtClean="0"/>
                        <a:t>На тој начин, преку платформата, ќе се креира централизирана евиденција на сите издадени лиценци и дозволи, нивната важност, условите под кои е издадена лиценцата, како и било какви промени во врска со истата, (престанок на важност, продолжување, итн.). </a:t>
                      </a:r>
                    </a:p>
                    <a:p>
                      <a:endParaRPr lang="mk-MK" sz="1200" dirty="0"/>
                    </a:p>
                  </a:txBody>
                  <a:tcPr/>
                </a:tc>
                <a:tc>
                  <a:txBody>
                    <a:bodyPr/>
                    <a:lstStyle/>
                    <a:p>
                      <a:r>
                        <a:rPr lang="ru-RU" sz="1100" dirty="0" smtClean="0"/>
                        <a:t>За деловната заедница </a:t>
                      </a:r>
                    </a:p>
                    <a:p>
                      <a:r>
                        <a:rPr lang="ru-RU" sz="1100" dirty="0" smtClean="0"/>
                        <a:t>•	Подигање на свеста и достапноста на информации за деловниот сектор во врска со барањата по однос на специфични активности пред влез во деловен потфат. </a:t>
                      </a:r>
                    </a:p>
                    <a:p>
                      <a:r>
                        <a:rPr lang="ru-RU" sz="1100" dirty="0" smtClean="0"/>
                        <a:t>•	Поддршка и информации во врска со барањата за издавање на одредена дозвола или лиценца. </a:t>
                      </a:r>
                    </a:p>
                    <a:p>
                      <a:r>
                        <a:rPr lang="ru-RU" sz="1100" dirty="0" smtClean="0"/>
                        <a:t>•	Интегрирање на статусни податоци со податоци за лиценци и дозволи. </a:t>
                      </a:r>
                    </a:p>
                    <a:p>
                      <a:r>
                        <a:rPr lang="ru-RU" sz="1100" dirty="0" smtClean="0"/>
                        <a:t>•	Лесен пристап до информации за издадени лиценци и дозволи и нивната важност. </a:t>
                      </a:r>
                    </a:p>
                    <a:p>
                      <a:r>
                        <a:rPr lang="ru-RU" sz="1100" dirty="0" smtClean="0"/>
                        <a:t>•	Информации за дозволи и лиценци на деловни партнери  </a:t>
                      </a:r>
                    </a:p>
                    <a:p>
                      <a:r>
                        <a:rPr lang="ru-RU" sz="1100" dirty="0" smtClean="0"/>
                        <a:t>•	Комбинирањето на податоците за лиценци со статусните податоци за друштвото, ќе биде дополнителна вредност за друштвото, но и за перспективни или постојни партнери. </a:t>
                      </a:r>
                    </a:p>
                    <a:p>
                      <a:endParaRPr lang="ru-RU" sz="1100" dirty="0" smtClean="0"/>
                    </a:p>
                    <a:p>
                      <a:r>
                        <a:rPr lang="ru-RU" sz="1100" dirty="0" smtClean="0"/>
                        <a:t>За Владата:</a:t>
                      </a:r>
                    </a:p>
                    <a:p>
                      <a:r>
                        <a:rPr lang="ru-RU" sz="1100" dirty="0" smtClean="0"/>
                        <a:t>•	Сеопфатна евиденција на сите издадени лиценци и дозволи во земјата, со нивниот статус, важност, интегрирана со статусните податоци на носителите на лиценци и дозволи. </a:t>
                      </a:r>
                    </a:p>
                    <a:p>
                      <a:r>
                        <a:rPr lang="ru-RU" sz="1100" dirty="0" smtClean="0"/>
                        <a:t>•	Зголемување на транспарентноста на процесот на издавање и одржување на лиценците и дозволите. </a:t>
                      </a:r>
                    </a:p>
                    <a:p>
                      <a:r>
                        <a:rPr lang="ru-RU" sz="1100" dirty="0" smtClean="0"/>
                        <a:t>•	Мониторинг на важноста на лиценците и дозволите. </a:t>
                      </a:r>
                    </a:p>
                    <a:p>
                      <a:r>
                        <a:rPr lang="ru-RU" sz="1100" dirty="0" smtClean="0"/>
                        <a:t>•	Аналитичка основа за планирање на инспекциски надзор. </a:t>
                      </a:r>
                    </a:p>
                    <a:p>
                      <a:endParaRPr lang="mk-MK" sz="1200" dirty="0"/>
                    </a:p>
                  </a:txBody>
                  <a:tcPr/>
                </a:tc>
                <a:tc>
                  <a:txBody>
                    <a:bodyPr/>
                    <a:lstStyle/>
                    <a:p>
                      <a:r>
                        <a:rPr lang="mk-MK" sz="1200" dirty="0" smtClean="0"/>
                        <a:t>0%</a:t>
                      </a:r>
                      <a:endParaRPr lang="mk-MK" sz="1200" dirty="0"/>
                    </a:p>
                  </a:txBody>
                  <a:tcPr/>
                </a:tc>
                <a:tc>
                  <a:txBody>
                    <a:bodyPr/>
                    <a:lstStyle/>
                    <a:p>
                      <a:r>
                        <a:rPr lang="ru-RU" sz="1200" dirty="0" smtClean="0"/>
                        <a:t>Во моментов, во земјата не постои централизирана евиденција на лиценци и дозволи кои компаниите ги добиваа и кои треба да ги одржуваат согласно дејностите кои ги обавуваат</a:t>
                      </a:r>
                      <a:endParaRPr lang="mk-MK" sz="1200" dirty="0"/>
                    </a:p>
                  </a:txBody>
                  <a:tcPr/>
                </a:tc>
                <a:tc>
                  <a:txBody>
                    <a:bodyPr/>
                    <a:lstStyle/>
                    <a:p>
                      <a:r>
                        <a:rPr lang="ru-RU" sz="1100" dirty="0" smtClean="0"/>
                        <a:t>Проектот е со висок степен на комплексност и висок приоритет. Сепак од иницијалните разговори со МИОА и МОЕ се добива впечаток дека во моментот не постои техничка можност за исползување на податоците за издадени лиценци и дозволи преку системот за интероперабилност, односно бројот на издадени лиценци преку системот за интероперабилност се бројат на неколку. Со оглед на фактичката состојба можеби треба да се размисли овој проект, и покрај неговата вредност, да се стави на страна до момент на обезбедување на технички услови за негова реализација. </a:t>
                      </a:r>
                      <a:endParaRPr lang="mk-MK" sz="1100" dirty="0"/>
                    </a:p>
                  </a:txBody>
                  <a:tcPr/>
                </a:tc>
                <a:tc>
                  <a:txBody>
                    <a:bodyPr/>
                    <a:lstStyle/>
                    <a:p>
                      <a:r>
                        <a:rPr lang="ru-RU" sz="1200" dirty="0" smtClean="0"/>
                        <a:t>- Европска Комисија, Европска Банка за Обнова и Развој</a:t>
                      </a:r>
                    </a:p>
                    <a:p>
                      <a:endParaRPr lang="ru-RU" sz="1200" dirty="0" smtClean="0"/>
                    </a:p>
                    <a:p>
                      <a:endParaRPr lang="ru-RU" sz="1200" dirty="0" smtClean="0"/>
                    </a:p>
                    <a:p>
                      <a:r>
                        <a:rPr lang="ru-RU" sz="1200" dirty="0" smtClean="0"/>
                        <a:t>- Проектот може да биде изведен во 4 фази со вкупно времетраење од 12 месеци.</a:t>
                      </a:r>
                      <a:endParaRPr lang="mk-MK" sz="1200" dirty="0"/>
                    </a:p>
                  </a:txBody>
                  <a:tcPr/>
                </a:tc>
              </a:tr>
            </a:tbl>
          </a:graphicData>
        </a:graphic>
      </p:graphicFrame>
    </p:spTree>
    <p:extLst>
      <p:ext uri="{BB962C8B-B14F-4D97-AF65-F5344CB8AC3E}">
        <p14:creationId xmlns:p14="http://schemas.microsoft.com/office/powerpoint/2010/main" val="404074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4327001"/>
              </p:ext>
            </p:extLst>
          </p:nvPr>
        </p:nvGraphicFramePr>
        <p:xfrm>
          <a:off x="167425" y="101480"/>
          <a:ext cx="11925837" cy="396240"/>
        </p:xfrm>
        <a:graphic>
          <a:graphicData uri="http://schemas.openxmlformats.org/drawingml/2006/table">
            <a:tbl>
              <a:tblPr firstRow="1" bandRow="1">
                <a:tableStyleId>{5C22544A-7EE6-4342-B048-85BDC9FD1C3A}</a:tableStyleId>
              </a:tblPr>
              <a:tblGrid>
                <a:gridCol w="11925837"/>
              </a:tblGrid>
              <a:tr h="370840">
                <a:tc>
                  <a:txBody>
                    <a:bodyPr/>
                    <a:lstStyle/>
                    <a:p>
                      <a:pPr algn="ctr"/>
                      <a:r>
                        <a:rPr lang="mk-MK" sz="2000" dirty="0" smtClean="0">
                          <a:solidFill>
                            <a:schemeClr val="tx1"/>
                          </a:solidFill>
                        </a:rPr>
                        <a:t>ИНТЕГРИРАН</a:t>
                      </a:r>
                      <a:r>
                        <a:rPr lang="mk-MK" sz="2000" baseline="0" dirty="0" smtClean="0">
                          <a:solidFill>
                            <a:schemeClr val="tx1"/>
                          </a:solidFill>
                        </a:rPr>
                        <a:t> РЕГИСТАР НА ОБЕЗБЕДЕНИ ПОБАРУВАЊА</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29367695"/>
              </p:ext>
            </p:extLst>
          </p:nvPr>
        </p:nvGraphicFramePr>
        <p:xfrm>
          <a:off x="167425" y="579550"/>
          <a:ext cx="11925838" cy="6172200"/>
        </p:xfrm>
        <a:graphic>
          <a:graphicData uri="http://schemas.openxmlformats.org/drawingml/2006/table">
            <a:tbl>
              <a:tblPr firstRow="1" bandRow="1">
                <a:tableStyleId>{5C22544A-7EE6-4342-B048-85BDC9FD1C3A}</a:tableStyleId>
              </a:tblPr>
              <a:tblGrid>
                <a:gridCol w="2137893"/>
                <a:gridCol w="3490177"/>
                <a:gridCol w="643944"/>
                <a:gridCol w="2743199"/>
                <a:gridCol w="1918952"/>
                <a:gridCol w="991673"/>
              </a:tblGrid>
              <a:tr h="1139780">
                <a:tc>
                  <a:txBody>
                    <a:bodyPr/>
                    <a:lstStyle/>
                    <a:p>
                      <a:r>
                        <a:rPr lang="mk-MK" sz="1200" dirty="0" smtClean="0"/>
                        <a:t>Краток</a:t>
                      </a:r>
                      <a:r>
                        <a:rPr lang="mk-MK" sz="1200" baseline="0" dirty="0" smtClean="0"/>
                        <a:t>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mk-MK" sz="1200" dirty="0" smtClean="0"/>
                        <a:t>Можни извори на финансирање / времетраење</a:t>
                      </a:r>
                      <a:endParaRPr lang="mk-MK" sz="1200" dirty="0"/>
                    </a:p>
                  </a:txBody>
                  <a:tcPr/>
                </a:tc>
              </a:tr>
              <a:tr h="4939047">
                <a:tc>
                  <a:txBody>
                    <a:bodyPr/>
                    <a:lstStyle/>
                    <a:p>
                      <a:r>
                        <a:rPr lang="ru-RU" sz="1100" dirty="0" smtClean="0"/>
                        <a:t>Проектот има за цел да обезбеди интегриран режим на обезбедени трансакции кој ќе го олесни полесниот, поевтин и поефикасен пристап до финансии за бизнис заедницата, со што ќе го поттикне растот особено во секторот на МСП.</a:t>
                      </a:r>
                    </a:p>
                    <a:p>
                      <a:r>
                        <a:rPr lang="ru-RU" sz="1100" dirty="0" smtClean="0"/>
                        <a:t>Проектот се состои од три меѓусебно поврзани компоненти кои се занимаваат со усогласување на правната рамка, организациски и технолошки развој и кампања за подигнување на јавната свест составена од директни работилници со корисниците на системот:</a:t>
                      </a:r>
                      <a:r>
                        <a:rPr lang="ru-RU" sz="1100" baseline="0" dirty="0" smtClean="0"/>
                        <a:t> 1. Правна компонента; 2. Технолошка и организациска компонента; 3. Јавна свест</a:t>
                      </a:r>
                      <a:endParaRPr lang="ru-RU" sz="1100" dirty="0" smtClean="0"/>
                    </a:p>
                    <a:p>
                      <a:endParaRPr lang="mk-MK" sz="1200" dirty="0"/>
                    </a:p>
                  </a:txBody>
                  <a:tcPr/>
                </a:tc>
                <a:tc>
                  <a:txBody>
                    <a:bodyPr/>
                    <a:lstStyle/>
                    <a:p>
                      <a:r>
                        <a:rPr lang="ru-RU" sz="1100" dirty="0" smtClean="0"/>
                        <a:t>Со овој проект ќе се постигнат цели и придобивки и на страната на корисниците и на страна на ЦР.</a:t>
                      </a:r>
                    </a:p>
                    <a:p>
                      <a:r>
                        <a:rPr lang="ru-RU" sz="1100" dirty="0" smtClean="0"/>
                        <a:t>За корисниците се:</a:t>
                      </a:r>
                    </a:p>
                    <a:p>
                      <a:r>
                        <a:rPr lang="ru-RU" sz="1100" dirty="0" smtClean="0"/>
                        <a:t>•	Зголемен пристап до финансирање особено за секторот МСП</a:t>
                      </a:r>
                    </a:p>
                    <a:p>
                      <a:r>
                        <a:rPr lang="ru-RU" sz="1100" dirty="0" smtClean="0"/>
                        <a:t>•	Оптимизиран, поефикасен и поевтин процес</a:t>
                      </a:r>
                    </a:p>
                    <a:p>
                      <a:r>
                        <a:rPr lang="ru-RU" sz="1100" dirty="0" smtClean="0"/>
                        <a:t>•	Целосно електронска интеракција со Централниот регистар</a:t>
                      </a:r>
                    </a:p>
                    <a:p>
                      <a:r>
                        <a:rPr lang="ru-RU" sz="1100" dirty="0" smtClean="0"/>
                        <a:t>•	Огромна палета на електронски услуги вклучувајќи услуги со додадена вредност</a:t>
                      </a:r>
                    </a:p>
                    <a:p>
                      <a:r>
                        <a:rPr lang="ru-RU" sz="1100" dirty="0" smtClean="0"/>
                        <a:t>•	Зголемена правна сигурност и заштита на правата на трети лица</a:t>
                      </a:r>
                    </a:p>
                    <a:p>
                      <a:r>
                        <a:rPr lang="ru-RU" sz="1100" dirty="0" smtClean="0"/>
                        <a:t>За ЦР се:</a:t>
                      </a:r>
                    </a:p>
                    <a:p>
                      <a:r>
                        <a:rPr lang="ru-RU" sz="1100" dirty="0" smtClean="0"/>
                        <a:t>•	Намалување на организацискиот напор и трошоци</a:t>
                      </a:r>
                    </a:p>
                    <a:p>
                      <a:r>
                        <a:rPr lang="ru-RU" sz="1100" dirty="0" smtClean="0"/>
                        <a:t>•	Зголемување на ефикасноста на работењето</a:t>
                      </a:r>
                    </a:p>
                    <a:p>
                      <a:r>
                        <a:rPr lang="ru-RU" sz="1100" dirty="0" smtClean="0"/>
                        <a:t>•	Намалување на можностите за човечка грешка што доведува до ризици за репутацијата</a:t>
                      </a:r>
                    </a:p>
                    <a:p>
                      <a:r>
                        <a:rPr lang="ru-RU" sz="1100" dirty="0" smtClean="0"/>
                        <a:t>•	Способност да се фокусира на квалитетот и доверливоста на податоците наместо на оперативните предизвици поврзани со внесување и обработка на податоци</a:t>
                      </a:r>
                    </a:p>
                    <a:p>
                      <a:endParaRPr lang="ru-RU" sz="1200" dirty="0" smtClean="0"/>
                    </a:p>
                    <a:p>
                      <a:endParaRPr lang="mk-MK" sz="1200" dirty="0"/>
                    </a:p>
                  </a:txBody>
                  <a:tcPr/>
                </a:tc>
                <a:tc>
                  <a:txBody>
                    <a:bodyPr/>
                    <a:lstStyle/>
                    <a:p>
                      <a:r>
                        <a:rPr lang="mk-MK" sz="1200" dirty="0" smtClean="0"/>
                        <a:t>0%</a:t>
                      </a:r>
                      <a:endParaRPr lang="mk-MK" sz="1200" dirty="0"/>
                    </a:p>
                  </a:txBody>
                  <a:tcPr/>
                </a:tc>
                <a:tc>
                  <a:txBody>
                    <a:bodyPr/>
                    <a:lstStyle/>
                    <a:p>
                      <a:r>
                        <a:rPr lang="ru-RU" sz="1200" dirty="0" smtClean="0"/>
                        <a:t>Застареноста на технолошкото решение на кое работат сите постојни регистри за обезбедени трансакции преставува реален ризик од нарушување на целиот систем. Покрај ова раздвоеност на инструментите за обезбедување во посебни евиденции преставува дополнителен товар како за клиентите, така и за Централниот регистар. Со подведување на истите под заеднички режим ќе придонесе за зголемување на ефикасноста. Од друга страна современото техничко решение со интеграција со изворни регистри (граѓани, моторни возила, итн.) ќе автоматизира голем дел од проверките кои денес се вршат рачно и ќе ја зголеми ефикасноста но и точноста на податоците запишани во регистарот. </a:t>
                      </a:r>
                      <a:endParaRPr lang="mk-MK" sz="1200" dirty="0"/>
                    </a:p>
                  </a:txBody>
                  <a:tcPr/>
                </a:tc>
                <a:tc>
                  <a:txBody>
                    <a:bodyPr/>
                    <a:lstStyle/>
                    <a:p>
                      <a:r>
                        <a:rPr lang="ru-RU" sz="1200" dirty="0" smtClean="0"/>
                        <a:t>Проектот за интегриран систем за обезбедени побарувања е со висока комплексност и висок приоритет. Целокупната анализа за овој проект е затворена и проектот е спремен за имплементација. Проектот е неопходен со оглед на фактот дека техничката платформа е застарена и е на крај од својот употребен век. Понатаму со интеграцијата ќе се постигне и оптимизација на процесите во рамките на организацијата. </a:t>
                      </a:r>
                    </a:p>
                    <a:p>
                      <a:endParaRPr lang="mk-MK"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200" dirty="0" smtClean="0"/>
                        <a:t>- Светска Банка</a:t>
                      </a:r>
                      <a:endParaRPr lang="mk-MK" sz="1200" dirty="0" smtClean="0"/>
                    </a:p>
                    <a:p>
                      <a:endParaRPr lang="mk-MK" sz="1200" dirty="0" smtClean="0"/>
                    </a:p>
                    <a:p>
                      <a:r>
                        <a:rPr lang="ru-RU" sz="1200" dirty="0" smtClean="0"/>
                        <a:t>- Целиот проект се проценува на 18-24 месеци.</a:t>
                      </a:r>
                      <a:endParaRPr lang="mk-MK" sz="1200" dirty="0"/>
                    </a:p>
                  </a:txBody>
                  <a:tcPr/>
                </a:tc>
              </a:tr>
            </a:tbl>
          </a:graphicData>
        </a:graphic>
      </p:graphicFrame>
    </p:spTree>
    <p:extLst>
      <p:ext uri="{BB962C8B-B14F-4D97-AF65-F5344CB8AC3E}">
        <p14:creationId xmlns:p14="http://schemas.microsoft.com/office/powerpoint/2010/main" val="1134455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0832951"/>
              </p:ext>
            </p:extLst>
          </p:nvPr>
        </p:nvGraphicFramePr>
        <p:xfrm>
          <a:off x="103031" y="114359"/>
          <a:ext cx="11990231" cy="396240"/>
        </p:xfrm>
        <a:graphic>
          <a:graphicData uri="http://schemas.openxmlformats.org/drawingml/2006/table">
            <a:tbl>
              <a:tblPr firstRow="1" bandRow="1">
                <a:tableStyleId>{5C22544A-7EE6-4342-B048-85BDC9FD1C3A}</a:tableStyleId>
              </a:tblPr>
              <a:tblGrid>
                <a:gridCol w="11990231"/>
              </a:tblGrid>
              <a:tr h="370840">
                <a:tc>
                  <a:txBody>
                    <a:bodyPr/>
                    <a:lstStyle/>
                    <a:p>
                      <a:pPr algn="ctr"/>
                      <a:r>
                        <a:rPr lang="mk-MK" sz="2000" dirty="0" smtClean="0">
                          <a:solidFill>
                            <a:schemeClr val="tx1"/>
                          </a:solidFill>
                        </a:rPr>
                        <a:t>ПРЕКУГРАНИЧНА РЕГИСТРАЦИЈА НА КОМПАНИИ (ЕУ ДИРЕКТИВА 2019/1151)</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4699853"/>
              </p:ext>
            </p:extLst>
          </p:nvPr>
        </p:nvGraphicFramePr>
        <p:xfrm>
          <a:off x="103030" y="618186"/>
          <a:ext cx="11990232" cy="6035040"/>
        </p:xfrm>
        <a:graphic>
          <a:graphicData uri="http://schemas.openxmlformats.org/drawingml/2006/table">
            <a:tbl>
              <a:tblPr firstRow="1" bandRow="1">
                <a:tableStyleId>{5C22544A-7EE6-4342-B048-85BDC9FD1C3A}</a:tableStyleId>
              </a:tblPr>
              <a:tblGrid>
                <a:gridCol w="2846232"/>
                <a:gridCol w="2305318"/>
                <a:gridCol w="843566"/>
                <a:gridCol w="1998372"/>
                <a:gridCol w="1998372"/>
                <a:gridCol w="1998372"/>
              </a:tblGrid>
              <a:tr h="746975">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mk-MK" sz="1200" dirty="0" smtClean="0"/>
                        <a:t>Можни извори на финансирање/ времетраење</a:t>
                      </a:r>
                      <a:endParaRPr lang="mk-MK" sz="1200" dirty="0"/>
                    </a:p>
                  </a:txBody>
                  <a:tcPr/>
                </a:tc>
              </a:tr>
              <a:tr h="3065172">
                <a:tc>
                  <a:txBody>
                    <a:bodyPr/>
                    <a:lstStyle/>
                    <a:p>
                      <a:r>
                        <a:rPr lang="ru-RU" sz="1200" dirty="0" smtClean="0"/>
                        <a:t>Предложениот проект за прекугранична регистрација ја надградува воспоставената соработка на регионалниот бизнис и централните регистри поврзани со размена на податоци и ја продлабочува соработката на институционално ниво преку создавање на обединета рамка за воспоставување на единствен пазар во регионот на ВБ поврзани со претпријатијата и активностите на претпријатијата.</a:t>
                      </a:r>
                    </a:p>
                    <a:p>
                      <a:r>
                        <a:rPr lang="ru-RU" sz="1200" dirty="0" smtClean="0"/>
                        <a:t>Проектот ќе му помогне на ВБ 6 регионот во целина да постигне целосно законодавно и технолошко усогласување со барањата утврдени во соодветните директиви и да обезбеди пристап на заедничкиот пазар на ЕУ. </a:t>
                      </a:r>
                      <a:endParaRPr lang="mk-MK" sz="1200" dirty="0"/>
                    </a:p>
                  </a:txBody>
                  <a:tcPr/>
                </a:tc>
                <a:tc>
                  <a:txBody>
                    <a:bodyPr/>
                    <a:lstStyle/>
                    <a:p>
                      <a:r>
                        <a:rPr lang="ru-RU" sz="1200" dirty="0" smtClean="0"/>
                        <a:t>Целите се:</a:t>
                      </a:r>
                    </a:p>
                    <a:p>
                      <a:endParaRPr lang="ru-RU" sz="1200" dirty="0" smtClean="0"/>
                    </a:p>
                    <a:p>
                      <a:r>
                        <a:rPr lang="ru-RU" sz="1200" dirty="0" smtClean="0"/>
                        <a:t>•	Промовирање прекугранични деловни активности и трговија</a:t>
                      </a:r>
                    </a:p>
                    <a:p>
                      <a:r>
                        <a:rPr lang="ru-RU" sz="1200" dirty="0" smtClean="0"/>
                        <a:t>•	Подобрување на инвестициската клима во регионот</a:t>
                      </a:r>
                    </a:p>
                    <a:p>
                      <a:r>
                        <a:rPr lang="ru-RU" sz="1200" dirty="0" smtClean="0"/>
                        <a:t>•	Обезбедување слободно движење на бизниси и услуги низ целиот регион</a:t>
                      </a:r>
                    </a:p>
                    <a:p>
                      <a:r>
                        <a:rPr lang="ru-RU" sz="1200" dirty="0" smtClean="0"/>
                        <a:t>•	Зголемување на заштитата на доверителите и третите страни преку обелоденување на информации за дисквалификувани директори.</a:t>
                      </a:r>
                    </a:p>
                    <a:p>
                      <a:endParaRPr lang="mk-MK" sz="1200" dirty="0"/>
                    </a:p>
                  </a:txBody>
                  <a:tcPr/>
                </a:tc>
                <a:tc>
                  <a:txBody>
                    <a:bodyPr/>
                    <a:lstStyle/>
                    <a:p>
                      <a:r>
                        <a:rPr lang="mk-MK" sz="1200" dirty="0" smtClean="0"/>
                        <a:t>0%</a:t>
                      </a:r>
                      <a:endParaRPr lang="mk-MK" sz="1200" dirty="0"/>
                    </a:p>
                  </a:txBody>
                  <a:tcPr/>
                </a:tc>
                <a:tc>
                  <a:txBody>
                    <a:bodyPr/>
                    <a:lstStyle/>
                    <a:p>
                      <a:r>
                        <a:rPr lang="ru-RU" sz="1200" dirty="0" smtClean="0"/>
                        <a:t>Покрај примарната цел, а тоа е воспоставување на инфраструктура за функционирање на заедничкиот пазар на Западен Балкан и слободниот проток на трговија, реализацијата на овој проект би значела и истовремено исполнување на барањата на директивите 2019/1132 и 2019/1151 во целиот регион, а со тоа и спремност на целиот регион да се приклучи кон инфраструктурата на Европската Унија. </a:t>
                      </a:r>
                      <a:endParaRPr lang="mk-MK" sz="1200" dirty="0"/>
                    </a:p>
                  </a:txBody>
                  <a:tcPr/>
                </a:tc>
                <a:tc>
                  <a:txBody>
                    <a:bodyPr/>
                    <a:lstStyle/>
                    <a:p>
                      <a:r>
                        <a:rPr lang="ru-RU" sz="1200" dirty="0" smtClean="0"/>
                        <a:t>Овој проект е со голема комплексност и висок приоритет. Имајќи ја предвид меѓу-граничната природа на проектот и неговата големина ЦР се обрати за можно финансирање преку ИПА механизмите за меѓу-гранична соработка. Имплементацијата на овој проект би преставувало усогласување со одредбите на ЕУ директивата за Трговско право (1132 и 1151), хармонизација на законодавството во регионот, креирање на услови за функционален заеднички пазар во Западен Балкан, но и услов за приклучување кон ЕУ. </a:t>
                      </a:r>
                      <a:endParaRPr lang="mk-MK" sz="1200" dirty="0"/>
                    </a:p>
                  </a:txBody>
                  <a:tcPr/>
                </a:tc>
                <a:tc>
                  <a:txBody>
                    <a:bodyPr/>
                    <a:lstStyle/>
                    <a:p>
                      <a:r>
                        <a:rPr lang="ru-RU" sz="1200" dirty="0" smtClean="0"/>
                        <a:t>Проектот е веќе предложен за финансирање преку меѓуграничната компонента од ИПА 3 помошта. Се очекува повратен одговор од Европската Комисија. </a:t>
                      </a:r>
                    </a:p>
                    <a:p>
                      <a:endParaRPr lang="ru-RU" sz="1200" dirty="0" smtClean="0"/>
                    </a:p>
                    <a:p>
                      <a:endParaRPr lang="ru-RU" sz="1200" dirty="0" smtClean="0"/>
                    </a:p>
                    <a:p>
                      <a:r>
                        <a:rPr lang="mk-MK" sz="1200" dirty="0" smtClean="0"/>
                        <a:t>36-48 месеци</a:t>
                      </a:r>
                      <a:endParaRPr lang="mk-MK" sz="1200" dirty="0"/>
                    </a:p>
                  </a:txBody>
                  <a:tcPr/>
                </a:tc>
              </a:tr>
            </a:tbl>
          </a:graphicData>
        </a:graphic>
      </p:graphicFrame>
    </p:spTree>
    <p:extLst>
      <p:ext uri="{BB962C8B-B14F-4D97-AF65-F5344CB8AC3E}">
        <p14:creationId xmlns:p14="http://schemas.microsoft.com/office/powerpoint/2010/main" val="3441894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1663710"/>
              </p:ext>
            </p:extLst>
          </p:nvPr>
        </p:nvGraphicFramePr>
        <p:xfrm>
          <a:off x="296215" y="101480"/>
          <a:ext cx="11539470" cy="396240"/>
        </p:xfrm>
        <a:graphic>
          <a:graphicData uri="http://schemas.openxmlformats.org/drawingml/2006/table">
            <a:tbl>
              <a:tblPr firstRow="1" bandRow="1">
                <a:tableStyleId>{5C22544A-7EE6-4342-B048-85BDC9FD1C3A}</a:tableStyleId>
              </a:tblPr>
              <a:tblGrid>
                <a:gridCol w="11539470"/>
              </a:tblGrid>
              <a:tr h="336402">
                <a:tc>
                  <a:txBody>
                    <a:bodyPr/>
                    <a:lstStyle/>
                    <a:p>
                      <a:pPr algn="ctr"/>
                      <a:r>
                        <a:rPr lang="mk-MK" sz="2000" dirty="0" smtClean="0">
                          <a:solidFill>
                            <a:schemeClr val="tx1"/>
                          </a:solidFill>
                        </a:rPr>
                        <a:t>ЦЕНТРАЛИЗИРАНА ПЛАТФОРМА ЗА ИНВЕСТИТОРИ И КОРИСНИЦИ НА ДРЖАВНА ПОМОШ</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0667653"/>
              </p:ext>
            </p:extLst>
          </p:nvPr>
        </p:nvGraphicFramePr>
        <p:xfrm>
          <a:off x="103032" y="565008"/>
          <a:ext cx="11977350" cy="6217920"/>
        </p:xfrm>
        <a:graphic>
          <a:graphicData uri="http://schemas.openxmlformats.org/drawingml/2006/table">
            <a:tbl>
              <a:tblPr firstRow="1" bandRow="1">
                <a:tableStyleId>{5C22544A-7EE6-4342-B048-85BDC9FD1C3A}</a:tableStyleId>
              </a:tblPr>
              <a:tblGrid>
                <a:gridCol w="2395469"/>
                <a:gridCol w="4430333"/>
                <a:gridCol w="682580"/>
                <a:gridCol w="1506828"/>
                <a:gridCol w="1712890"/>
                <a:gridCol w="1249250"/>
              </a:tblGrid>
              <a:tr h="1127177">
                <a:tc>
                  <a:txBody>
                    <a:bodyPr/>
                    <a:lstStyle/>
                    <a:p>
                      <a:r>
                        <a:rPr lang="mk-MK" sz="1200" dirty="0" smtClean="0"/>
                        <a:t>Краток</a:t>
                      </a:r>
                      <a:r>
                        <a:rPr lang="mk-MK" sz="1200" baseline="0" dirty="0" smtClean="0"/>
                        <a:t>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mk-MK" sz="1200" dirty="0" smtClean="0"/>
                        <a:t>Можни извори на финансирање / времетраење</a:t>
                      </a:r>
                      <a:endParaRPr lang="mk-MK" sz="1200" dirty="0"/>
                    </a:p>
                  </a:txBody>
                  <a:tcPr/>
                </a:tc>
              </a:tr>
              <a:tr h="4991950">
                <a:tc>
                  <a:txBody>
                    <a:bodyPr/>
                    <a:lstStyle/>
                    <a:p>
                      <a:r>
                        <a:rPr lang="ru-RU" sz="1200" dirty="0" smtClean="0"/>
                        <a:t>Имајќи ја предвид инфраструктурата на ЦРРСМ, услугите кои ги нуди на деловната заедница и инвеститорите, податоците кои претставуваат предуслов за квалификација на одреден субјект (податоци од трговскиот регистар, регистарот на годишни сметки и директни инвестиции), како и заложбата за ширење на палетата на услуги и сервисна ориентација, ЦРРСМ перспективно би можел да понуди платформа и да биде технички администратор на истата насочена кон обезбедување на Интегриран систем за управување со субвенции и финансиска помош. </a:t>
                      </a:r>
                      <a:endParaRPr lang="mk-MK" sz="1200" dirty="0"/>
                    </a:p>
                  </a:txBody>
                  <a:tcPr/>
                </a:tc>
                <a:tc>
                  <a:txBody>
                    <a:bodyPr/>
                    <a:lstStyle/>
                    <a:p>
                      <a:r>
                        <a:rPr lang="ru-RU" sz="1200" dirty="0" smtClean="0"/>
                        <a:t>Целта на проектот е да се воведе единствен систем за управување со јавната поддршка на инвестициите, кој ќе им овозможи </a:t>
                      </a:r>
                    </a:p>
                    <a:p>
                      <a:r>
                        <a:rPr lang="ru-RU" sz="1200" dirty="0" smtClean="0"/>
                        <a:t> При тоа ЦРРСМ би ја понудил платформата која ќе се користи за следните цели:</a:t>
                      </a:r>
                    </a:p>
                    <a:p>
                      <a:r>
                        <a:rPr lang="ru-RU" sz="1200" dirty="0" smtClean="0"/>
                        <a:t>1.	Можност за аплицирање за одредена мерка на компаниите преку компанискиот профил </a:t>
                      </a:r>
                    </a:p>
                    <a:p>
                      <a:pPr marL="228600" indent="-228600">
                        <a:buAutoNum type="arabicPeriod" startAt="2"/>
                      </a:pPr>
                      <a:r>
                        <a:rPr lang="ru-RU" sz="1200" dirty="0" smtClean="0"/>
                        <a:t>Калкулирање на квалификации за апликација </a:t>
                      </a:r>
                    </a:p>
                    <a:p>
                      <a:pPr marL="0" indent="0">
                        <a:buNone/>
                      </a:pPr>
                      <a:r>
                        <a:rPr lang="ru-RU" sz="1200" dirty="0" smtClean="0"/>
                        <a:t>3.	Внес на квалитативните показатели и потребни документи (за одреден тип на мерки) од страна на засегнатите страни (Агенција за Странски Инвестиции, ТИРЗ, Фондот за иновации, останати) на структуриран и стандардизиран начин </a:t>
                      </a:r>
                    </a:p>
                    <a:p>
                      <a:pPr marL="0" indent="0">
                        <a:buNone/>
                      </a:pPr>
                      <a:r>
                        <a:rPr lang="ru-RU" sz="1200" dirty="0" smtClean="0"/>
                        <a:t>4.	Следење и контрола на клучни индикатори – согласно годишни сметки, податоци од АВРСМ и УЈП, стандардизирано известување од страна на компании </a:t>
                      </a:r>
                    </a:p>
                    <a:p>
                      <a:pPr marL="0" indent="0">
                        <a:buNone/>
                      </a:pPr>
                      <a:r>
                        <a:rPr lang="ru-RU" sz="1200" dirty="0" smtClean="0"/>
                        <a:t>5.	Калкулација на потенцијални корисници по типови на мерки согласно агрегирано извештаи (од годишни сметки, по индустрија по сектор, број на вработени, географска дисперзија итн.) – со цел на годишно планирање на државна помош по одделни мерки </a:t>
                      </a:r>
                    </a:p>
                    <a:p>
                      <a:pPr marL="0" indent="0">
                        <a:buNone/>
                      </a:pPr>
                      <a:r>
                        <a:rPr lang="ru-RU" sz="1200" dirty="0" smtClean="0"/>
                        <a:t>6.	Планирање и буџетирање согласно клучни показатели (обезбедени преку платформата), политики, приоритети и мерки на годишно ниво</a:t>
                      </a:r>
                    </a:p>
                    <a:p>
                      <a:pPr marL="0" indent="0">
                        <a:buNone/>
                      </a:pPr>
                      <a:endParaRPr lang="mk-MK" sz="1200" dirty="0"/>
                    </a:p>
                  </a:txBody>
                  <a:tcPr/>
                </a:tc>
                <a:tc>
                  <a:txBody>
                    <a:bodyPr/>
                    <a:lstStyle/>
                    <a:p>
                      <a:r>
                        <a:rPr lang="mk-MK" sz="1200" dirty="0" smtClean="0"/>
                        <a:t>0%</a:t>
                      </a:r>
                      <a:endParaRPr lang="mk-MK" sz="1200" dirty="0"/>
                    </a:p>
                  </a:txBody>
                  <a:tcPr/>
                </a:tc>
                <a:tc>
                  <a:txBody>
                    <a:bodyPr/>
                    <a:lstStyle/>
                    <a:p>
                      <a:r>
                        <a:rPr lang="ru-RU" sz="1200" dirty="0" smtClean="0"/>
                        <a:t>Проектот е потребно да се воведе заради воспоставување на единствен систем за управување со јавната поддршка на инвестициите, кој ќе им помогне:</a:t>
                      </a:r>
                    </a:p>
                    <a:p>
                      <a:pPr marL="0" indent="0">
                        <a:buFontTx/>
                        <a:buNone/>
                      </a:pPr>
                      <a:r>
                        <a:rPr lang="ru-RU" sz="1200" dirty="0" smtClean="0"/>
                        <a:t>- на компаниите</a:t>
                      </a:r>
                      <a:endParaRPr lang="mk-MK" sz="1200" dirty="0" smtClean="0"/>
                    </a:p>
                    <a:p>
                      <a:pPr marL="0" indent="0">
                        <a:buFontTx/>
                        <a:buNone/>
                      </a:pPr>
                      <a:r>
                        <a:rPr lang="mk-MK" sz="1200" dirty="0" smtClean="0"/>
                        <a:t>-</a:t>
                      </a:r>
                      <a:r>
                        <a:rPr lang="mk-MK" sz="1200" baseline="0" dirty="0" smtClean="0"/>
                        <a:t> </a:t>
                      </a:r>
                      <a:r>
                        <a:rPr lang="ru-RU" sz="1200" baseline="0" dirty="0" smtClean="0"/>
                        <a:t>на Владата и агенциите за поддршка на инвестициите</a:t>
                      </a:r>
                      <a:endParaRPr lang="ru-RU" sz="1200" dirty="0" smtClean="0"/>
                    </a:p>
                  </a:txBody>
                  <a:tcPr/>
                </a:tc>
                <a:tc>
                  <a:txBody>
                    <a:bodyPr/>
                    <a:lstStyle/>
                    <a:p>
                      <a:r>
                        <a:rPr lang="ru-RU" sz="1200" dirty="0" smtClean="0"/>
                        <a:t>Овој проект е со висок степен на сложеност и со среден приоритет. И покрај очигледните придобивки од проектот, како за инвеститорите така и за Владата, потребно е негово ревитализирање и испитување на расположението на Владата да застане позади еден ваков проект. </a:t>
                      </a:r>
                      <a:endParaRPr lang="mk-MK" sz="1200" dirty="0"/>
                    </a:p>
                  </a:txBody>
                  <a:tcPr/>
                </a:tc>
                <a:tc>
                  <a:txBody>
                    <a:bodyPr/>
                    <a:lstStyle/>
                    <a:p>
                      <a:r>
                        <a:rPr lang="ru-RU" sz="1200" dirty="0" smtClean="0"/>
                        <a:t>Европска Банка за Поддршка и Развој</a:t>
                      </a:r>
                    </a:p>
                    <a:p>
                      <a:endParaRPr lang="ru-RU" sz="1200" dirty="0" smtClean="0"/>
                    </a:p>
                    <a:p>
                      <a:endParaRPr lang="ru-RU" sz="1200" dirty="0" smtClean="0"/>
                    </a:p>
                    <a:p>
                      <a:r>
                        <a:rPr lang="ru-RU" sz="1200" dirty="0" smtClean="0"/>
                        <a:t>Времетраењето на проектот се проценува на 24-36 месеци.</a:t>
                      </a:r>
                      <a:endParaRPr lang="mk-MK" sz="1200" dirty="0"/>
                    </a:p>
                  </a:txBody>
                  <a:tcPr/>
                </a:tc>
              </a:tr>
            </a:tbl>
          </a:graphicData>
        </a:graphic>
      </p:graphicFrame>
    </p:spTree>
    <p:extLst>
      <p:ext uri="{BB962C8B-B14F-4D97-AF65-F5344CB8AC3E}">
        <p14:creationId xmlns:p14="http://schemas.microsoft.com/office/powerpoint/2010/main" val="2089334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1792659"/>
              </p:ext>
            </p:extLst>
          </p:nvPr>
        </p:nvGraphicFramePr>
        <p:xfrm>
          <a:off x="154547" y="114359"/>
          <a:ext cx="11835684" cy="396240"/>
        </p:xfrm>
        <a:graphic>
          <a:graphicData uri="http://schemas.openxmlformats.org/drawingml/2006/table">
            <a:tbl>
              <a:tblPr firstRow="1" bandRow="1">
                <a:tableStyleId>{5C22544A-7EE6-4342-B048-85BDC9FD1C3A}</a:tableStyleId>
              </a:tblPr>
              <a:tblGrid>
                <a:gridCol w="11835684"/>
              </a:tblGrid>
              <a:tr h="370840">
                <a:tc>
                  <a:txBody>
                    <a:bodyPr/>
                    <a:lstStyle/>
                    <a:p>
                      <a:pPr algn="ctr"/>
                      <a:r>
                        <a:rPr lang="mk-MK" sz="2000" dirty="0" smtClean="0">
                          <a:solidFill>
                            <a:schemeClr val="tx1"/>
                          </a:solidFill>
                        </a:rPr>
                        <a:t>ЕДИНСТВЕН РЕГИСТАР НА ПОЛИТИЧКИ ИЗЛОЖЕНИ ЛИЦА</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16373059"/>
              </p:ext>
            </p:extLst>
          </p:nvPr>
        </p:nvGraphicFramePr>
        <p:xfrm>
          <a:off x="154546" y="605304"/>
          <a:ext cx="11938716" cy="6151912"/>
        </p:xfrm>
        <a:graphic>
          <a:graphicData uri="http://schemas.openxmlformats.org/drawingml/2006/table">
            <a:tbl>
              <a:tblPr firstRow="1" bandRow="1">
                <a:tableStyleId>{5C22544A-7EE6-4342-B048-85BDC9FD1C3A}</a:tableStyleId>
              </a:tblPr>
              <a:tblGrid>
                <a:gridCol w="4494727"/>
                <a:gridCol w="1584102"/>
                <a:gridCol w="1146219"/>
                <a:gridCol w="1674254"/>
                <a:gridCol w="1687132"/>
                <a:gridCol w="1352282"/>
              </a:tblGrid>
              <a:tr h="1115639">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ru-RU" sz="1200" dirty="0" smtClean="0"/>
                        <a:t>Можни извори на финансирање / времетраење</a:t>
                      </a:r>
                    </a:p>
                    <a:p>
                      <a:endParaRPr lang="mk-MK" sz="1200" dirty="0"/>
                    </a:p>
                  </a:txBody>
                  <a:tcPr/>
                </a:tc>
              </a:tr>
              <a:tr h="4963192">
                <a:tc>
                  <a:txBody>
                    <a:bodyPr/>
                    <a:lstStyle/>
                    <a:p>
                      <a:r>
                        <a:rPr lang="ru-RU" sz="1200" dirty="0" smtClean="0"/>
                        <a:t>Креирањето на единствен регистар на политички изложени лица ќе служи како дополнителна алатка во борбата за спречување на корупција и спречување перење пари и ќе обезбеди единствена, ажурна база на податоци за сите политички именувани лица во државата. Денешните фрагментирани записи водат до ситуација на проверка преку декларативна изјава која не може да се верификува наспроти трет независен извор, со што изјавата ја прават речиси безвредна. </a:t>
                      </a:r>
                    </a:p>
                    <a:p>
                      <a:r>
                        <a:rPr lang="ru-RU" sz="1200" dirty="0" smtClean="0"/>
                        <a:t>На овој начин, од една страна државата во секој момент ќе има ажурен преглед на сите именувани лица, а од друга страна банките, како најголеми корисници на истата, ќе имаат сигурност дека анализите кои ги вршата за потреба на АМЛ и KYC се базираат на верификувани факти.</a:t>
                      </a:r>
                      <a:endParaRPr lang="en-US" sz="1200" dirty="0" smtClean="0"/>
                    </a:p>
                    <a:p>
                      <a:r>
                        <a:rPr lang="ru-RU" sz="1200" dirty="0" smtClean="0"/>
                        <a:t>Проектот е од големо значење во поглед на продлабочување на борбата против корупција и перење пари со голем број на засегнати страни како на страна на јавниот сектор така и на страна на финансискиот сектор. Со цел да се реализира овој проект потребно е одобрение од Владата и отпочнување на потребните законски промени.</a:t>
                      </a:r>
                    </a:p>
                    <a:p>
                      <a:endParaRPr lang="mk-MK" sz="1200" dirty="0"/>
                    </a:p>
                  </a:txBody>
                  <a:tcPr/>
                </a:tc>
                <a:tc>
                  <a:txBody>
                    <a:bodyPr/>
                    <a:lstStyle/>
                    <a:p>
                      <a:r>
                        <a:rPr lang="ru-RU" sz="1200" dirty="0" smtClean="0"/>
                        <a:t>Целите на воспоставување на ПИЛ Регистарот се:</a:t>
                      </a:r>
                    </a:p>
                    <a:p>
                      <a:endParaRPr lang="en-US" sz="1200" dirty="0" smtClean="0"/>
                    </a:p>
                    <a:p>
                      <a:r>
                        <a:rPr lang="ru-RU" sz="1200" dirty="0" smtClean="0"/>
                        <a:t>•	Воведување на единствена евиденција за политички изложени лица</a:t>
                      </a:r>
                    </a:p>
                    <a:p>
                      <a:r>
                        <a:rPr lang="ru-RU" sz="1200" dirty="0" smtClean="0"/>
                        <a:t>•	Консолидација на постојните записи за ПИЛ од УФР, ДКСК, Собрание на РСМ и Влада</a:t>
                      </a:r>
                    </a:p>
                    <a:p>
                      <a:r>
                        <a:rPr lang="ru-RU" sz="1200" dirty="0" smtClean="0"/>
                        <a:t>•	Зголемување на транспарентноста и придонес во борбата против корупција</a:t>
                      </a:r>
                    </a:p>
                    <a:p>
                      <a:endParaRPr lang="mk-MK" sz="1200" dirty="0"/>
                    </a:p>
                  </a:txBody>
                  <a:tcPr/>
                </a:tc>
                <a:tc>
                  <a:txBody>
                    <a:bodyPr/>
                    <a:lstStyle/>
                    <a:p>
                      <a:r>
                        <a:rPr lang="en-US" sz="1200" dirty="0" smtClean="0"/>
                        <a:t>0%</a:t>
                      </a:r>
                      <a:endParaRPr lang="mk-MK" sz="1200" dirty="0"/>
                    </a:p>
                  </a:txBody>
                  <a:tcPr/>
                </a:tc>
                <a:tc>
                  <a:txBody>
                    <a:bodyPr/>
                    <a:lstStyle/>
                    <a:p>
                      <a:r>
                        <a:rPr lang="ru-RU" sz="1200" dirty="0" smtClean="0"/>
                        <a:t>Регистарот на политички изложени лица е една од основните инфраструктури во поглед на обезбедување на ажурни податоци за политички назначените лица, значајни за промовирање на принципот на транспарентност и борбата против корупција и перење пари.</a:t>
                      </a:r>
                      <a:endParaRPr lang="mk-MK" sz="1200" dirty="0"/>
                    </a:p>
                  </a:txBody>
                  <a:tcPr/>
                </a:tc>
                <a:tc>
                  <a:txBody>
                    <a:bodyPr/>
                    <a:lstStyle/>
                    <a:p>
                      <a:r>
                        <a:rPr lang="ru-RU" sz="1200" dirty="0" smtClean="0"/>
                        <a:t>Овој проект е со висока сложеност и висок приоритет. Проектот е од големо значење во поглед на продлабочување на борбата против корупција и перење пари со голем број на засегнати страни како на страна на јавниот сектор така и на страна на финансискиот сектор. Со цел да се реализира овој проект потребно е одобрение од Владата и отпочнување на потребните законски промени. </a:t>
                      </a:r>
                      <a:endParaRPr lang="mk-MK" sz="1200" dirty="0"/>
                    </a:p>
                  </a:txBody>
                  <a:tcPr/>
                </a:tc>
                <a:tc>
                  <a:txBody>
                    <a:bodyPr/>
                    <a:lstStyle/>
                    <a:p>
                      <a:r>
                        <a:rPr lang="en-US" sz="1200" dirty="0" smtClean="0"/>
                        <a:t>- </a:t>
                      </a:r>
                      <a:r>
                        <a:rPr lang="ru-RU" sz="1200" dirty="0" smtClean="0"/>
                        <a:t>Европска Комисија или Европска Банка за Обнова и Развој</a:t>
                      </a:r>
                      <a:endParaRPr lang="en-US" sz="1200" dirty="0" smtClean="0"/>
                    </a:p>
                    <a:p>
                      <a:endParaRPr lang="en-US" sz="1200" dirty="0" smtClean="0"/>
                    </a:p>
                    <a:p>
                      <a:endParaRPr lang="en-US" sz="1200" dirty="0" smtClean="0"/>
                    </a:p>
                    <a:p>
                      <a:r>
                        <a:rPr lang="en-US" sz="1200" dirty="0" smtClean="0"/>
                        <a:t>- </a:t>
                      </a:r>
                      <a:r>
                        <a:rPr lang="mk-MK" sz="1200" dirty="0" smtClean="0"/>
                        <a:t>12 месеци</a:t>
                      </a:r>
                      <a:endParaRPr lang="mk-MK" sz="1200" dirty="0"/>
                    </a:p>
                  </a:txBody>
                  <a:tcPr/>
                </a:tc>
              </a:tr>
            </a:tbl>
          </a:graphicData>
        </a:graphic>
      </p:graphicFrame>
    </p:spTree>
    <p:extLst>
      <p:ext uri="{BB962C8B-B14F-4D97-AF65-F5344CB8AC3E}">
        <p14:creationId xmlns:p14="http://schemas.microsoft.com/office/powerpoint/2010/main" val="2655959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5249652"/>
              </p:ext>
            </p:extLst>
          </p:nvPr>
        </p:nvGraphicFramePr>
        <p:xfrm>
          <a:off x="128789" y="114359"/>
          <a:ext cx="11925836" cy="396240"/>
        </p:xfrm>
        <a:graphic>
          <a:graphicData uri="http://schemas.openxmlformats.org/drawingml/2006/table">
            <a:tbl>
              <a:tblPr firstRow="1" bandRow="1">
                <a:tableStyleId>{5C22544A-7EE6-4342-B048-85BDC9FD1C3A}</a:tableStyleId>
              </a:tblPr>
              <a:tblGrid>
                <a:gridCol w="11925836"/>
              </a:tblGrid>
              <a:tr h="370840">
                <a:tc>
                  <a:txBody>
                    <a:bodyPr/>
                    <a:lstStyle/>
                    <a:p>
                      <a:pPr algn="ctr"/>
                      <a:r>
                        <a:rPr lang="mk-MK" sz="2000" dirty="0" smtClean="0">
                          <a:solidFill>
                            <a:schemeClr val="tx1"/>
                          </a:solidFill>
                        </a:rPr>
                        <a:t>НОВ МОДЕЛ НА ФИНАНСИСКО</a:t>
                      </a:r>
                      <a:r>
                        <a:rPr lang="mk-MK" sz="2000" baseline="0" dirty="0" smtClean="0">
                          <a:solidFill>
                            <a:schemeClr val="tx1"/>
                          </a:solidFill>
                        </a:rPr>
                        <a:t> ИЗВЕСТУВАЊЕ НА НВО СЕКТОРОТ И НОВА ПЛАТФОРМА</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27140472"/>
              </p:ext>
            </p:extLst>
          </p:nvPr>
        </p:nvGraphicFramePr>
        <p:xfrm>
          <a:off x="128784" y="579550"/>
          <a:ext cx="11925840" cy="6168980"/>
        </p:xfrm>
        <a:graphic>
          <a:graphicData uri="http://schemas.openxmlformats.org/drawingml/2006/table">
            <a:tbl>
              <a:tblPr firstRow="1" bandRow="1">
                <a:tableStyleId>{5C22544A-7EE6-4342-B048-85BDC9FD1C3A}</a:tableStyleId>
              </a:tblPr>
              <a:tblGrid>
                <a:gridCol w="3451543"/>
                <a:gridCol w="2112135"/>
                <a:gridCol w="695459"/>
                <a:gridCol w="1691423"/>
                <a:gridCol w="1987640"/>
                <a:gridCol w="1987640"/>
              </a:tblGrid>
              <a:tr h="1061996">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k-MK" sz="1200" dirty="0" smtClean="0"/>
                        <a:t>Заклучок</a:t>
                      </a:r>
                    </a:p>
                    <a:p>
                      <a:endParaRPr lang="mk-MK" sz="1200" dirty="0"/>
                    </a:p>
                  </a:txBody>
                  <a:tcPr/>
                </a:tc>
                <a:tc>
                  <a:txBody>
                    <a:bodyPr/>
                    <a:lstStyle/>
                    <a:p>
                      <a:r>
                        <a:rPr lang="mk-MK" sz="1200" dirty="0" smtClean="0"/>
                        <a:t>Можни извори на финансирање / времетраење</a:t>
                      </a:r>
                      <a:endParaRPr lang="mk-MK" sz="1200" dirty="0"/>
                    </a:p>
                  </a:txBody>
                  <a:tcPr/>
                </a:tc>
              </a:tr>
              <a:tr h="5106984">
                <a:tc>
                  <a:txBody>
                    <a:bodyPr/>
                    <a:lstStyle/>
                    <a:p>
                      <a:r>
                        <a:rPr lang="ru-RU" sz="1200" dirty="0" smtClean="0"/>
                        <a:t>Проектот претставува издвојување на регистарот на НВО организации од Трговскиот регистар. Потребата за издвојување е пред се поради воведување на посебна методологија за финансиско известување на НВО секторот. Покрај ова во поглед на овој сектор потребна е максимална транспарентност и отвореност на податоците, а со самото тоа целосно нова политика за дисеминација на податоците од регистарот и нивната достапност до крајните корисници, што би се косела со постојната политика на Централниот регистар. Дополнителен бенефит би бил фактот дека издвојувањето може да се искористи за ре-регистрација на постојните субјекти со што би се прочистил регистарот и би се добиле ажурни податоци за субјектите. </a:t>
                      </a:r>
                      <a:endParaRPr lang="mk-MK" sz="1200" dirty="0"/>
                    </a:p>
                  </a:txBody>
                  <a:tcPr/>
                </a:tc>
                <a:tc>
                  <a:txBody>
                    <a:bodyPr/>
                    <a:lstStyle/>
                    <a:p>
                      <a:r>
                        <a:rPr lang="ru-RU" sz="1200" dirty="0" smtClean="0"/>
                        <a:t>1)	Усогласување на податочната структура на регистарот на НВО со потребите на секторот</a:t>
                      </a:r>
                    </a:p>
                    <a:p>
                      <a:r>
                        <a:rPr lang="ru-RU" sz="1200" dirty="0" smtClean="0"/>
                        <a:t>2)	Усогласување на политиката за финансиско известување со потребите на секторот</a:t>
                      </a:r>
                    </a:p>
                    <a:p>
                      <a:r>
                        <a:rPr lang="ru-RU" sz="1200" dirty="0" smtClean="0"/>
                        <a:t>3)	Усогласување на политиката за дисеминација на податоци за субјектите со потребите на секторот</a:t>
                      </a:r>
                    </a:p>
                    <a:p>
                      <a:r>
                        <a:rPr lang="ru-RU" sz="1200" dirty="0" smtClean="0"/>
                        <a:t>4)	Прочистување и ажурирање на базата на податоци за субјекти од НВО секторот. </a:t>
                      </a:r>
                    </a:p>
                    <a:p>
                      <a:endParaRPr lang="mk-MK" sz="1200" dirty="0"/>
                    </a:p>
                  </a:txBody>
                  <a:tcPr/>
                </a:tc>
                <a:tc>
                  <a:txBody>
                    <a:bodyPr/>
                    <a:lstStyle/>
                    <a:p>
                      <a:r>
                        <a:rPr lang="mk-MK" sz="1200" dirty="0" smtClean="0"/>
                        <a:t>0%</a:t>
                      </a:r>
                      <a:endParaRPr lang="mk-MK" sz="1200" dirty="0"/>
                    </a:p>
                  </a:txBody>
                  <a:tcPr/>
                </a:tc>
                <a:tc>
                  <a:txBody>
                    <a:bodyPr/>
                    <a:lstStyle/>
                    <a:p>
                      <a:r>
                        <a:rPr lang="ru-RU" sz="1200" dirty="0" smtClean="0"/>
                        <a:t>Проектот претставува усогласување со политиките на Европската Унија во однос на третманот на субјекти од НВО секторот како во поглед на финансиското изведување, така и во поглед на дисеминација на податоци од овој сектор и нивна достапност. </a:t>
                      </a:r>
                      <a:endParaRPr lang="mk-MK" sz="1200" dirty="0"/>
                    </a:p>
                  </a:txBody>
                  <a:tcPr/>
                </a:tc>
                <a:tc>
                  <a:txBody>
                    <a:bodyPr/>
                    <a:lstStyle/>
                    <a:p>
                      <a:r>
                        <a:rPr lang="ru-RU" sz="1200" dirty="0" smtClean="0"/>
                        <a:t>Проектот е со средна комплексност и од среден приоритет. Најголем бенефит од проектот би имал НВО секторот. Бенефит за Централниот регистар е изградба на нова техничка платформа за водење на регистарот која понатаму би можела да послужи и за останатите регистри кои се водат во ЦР. Секако основен услов за проектот е изнаоѓање на средства за финансирање на проектот. </a:t>
                      </a:r>
                      <a:endParaRPr lang="mk-MK" sz="1200" dirty="0"/>
                    </a:p>
                  </a:txBody>
                  <a:tcPr/>
                </a:tc>
                <a:tc>
                  <a:txBody>
                    <a:bodyPr/>
                    <a:lstStyle/>
                    <a:p>
                      <a:r>
                        <a:rPr lang="ru-RU" sz="1200" dirty="0" smtClean="0"/>
                        <a:t>Европска комисија/Европска Банка за Обнова и Развој. </a:t>
                      </a:r>
                    </a:p>
                    <a:p>
                      <a:endParaRPr lang="ru-RU" sz="1200" dirty="0" smtClean="0"/>
                    </a:p>
                    <a:p>
                      <a:endParaRPr lang="ru-RU" sz="1200" dirty="0" smtClean="0"/>
                    </a:p>
                    <a:p>
                      <a:r>
                        <a:rPr lang="mk-MK" sz="1200" dirty="0" smtClean="0"/>
                        <a:t>18-24 месеци. </a:t>
                      </a:r>
                      <a:endParaRPr lang="mk-MK" sz="1200" dirty="0"/>
                    </a:p>
                  </a:txBody>
                  <a:tcPr/>
                </a:tc>
              </a:tr>
            </a:tbl>
          </a:graphicData>
        </a:graphic>
      </p:graphicFrame>
    </p:spTree>
    <p:extLst>
      <p:ext uri="{BB962C8B-B14F-4D97-AF65-F5344CB8AC3E}">
        <p14:creationId xmlns:p14="http://schemas.microsoft.com/office/powerpoint/2010/main" val="3159572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5492992"/>
              </p:ext>
            </p:extLst>
          </p:nvPr>
        </p:nvGraphicFramePr>
        <p:xfrm>
          <a:off x="814039" y="460046"/>
          <a:ext cx="10582507" cy="396240"/>
        </p:xfrm>
        <a:graphic>
          <a:graphicData uri="http://schemas.openxmlformats.org/drawingml/2006/table">
            <a:tbl>
              <a:tblPr firstRow="1" bandRow="1">
                <a:tableStyleId>{5C22544A-7EE6-4342-B048-85BDC9FD1C3A}</a:tableStyleId>
              </a:tblPr>
              <a:tblGrid>
                <a:gridCol w="10582507"/>
              </a:tblGrid>
              <a:tr h="370840">
                <a:tc>
                  <a:txBody>
                    <a:bodyPr/>
                    <a:lstStyle/>
                    <a:p>
                      <a:pPr algn="ctr"/>
                      <a:r>
                        <a:rPr lang="mk-MK" sz="2000" dirty="0" smtClean="0">
                          <a:solidFill>
                            <a:schemeClr val="tx1"/>
                          </a:solidFill>
                        </a:rPr>
                        <a:t>ИДЕНТИФИКАЦИЈА НА СТРАНЦИ-НЕРЕЗИДЕНТИ ПРЕКУ ЕДИНСТВЕН ДАНОЧЕН БРОЈ</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36281843"/>
              </p:ext>
            </p:extLst>
          </p:nvPr>
        </p:nvGraphicFramePr>
        <p:xfrm>
          <a:off x="83712" y="914400"/>
          <a:ext cx="11977350" cy="5852160"/>
        </p:xfrm>
        <a:graphic>
          <a:graphicData uri="http://schemas.openxmlformats.org/drawingml/2006/table">
            <a:tbl>
              <a:tblPr firstRow="1" bandRow="1">
                <a:tableStyleId>{5C22544A-7EE6-4342-B048-85BDC9FD1C3A}</a:tableStyleId>
              </a:tblPr>
              <a:tblGrid>
                <a:gridCol w="5537914"/>
                <a:gridCol w="1094704"/>
                <a:gridCol w="837127"/>
                <a:gridCol w="1815921"/>
                <a:gridCol w="1481070"/>
                <a:gridCol w="1210614"/>
              </a:tblGrid>
              <a:tr h="1144248">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mk-MK" sz="1200" dirty="0" smtClean="0"/>
                        <a:t>Моќни извори на финансирање / времетраење</a:t>
                      </a:r>
                      <a:endParaRPr lang="mk-MK" sz="1200" dirty="0"/>
                    </a:p>
                  </a:txBody>
                  <a:tcPr/>
                </a:tc>
              </a:tr>
              <a:tr h="4488971">
                <a:tc>
                  <a:txBody>
                    <a:bodyPr/>
                    <a:lstStyle/>
                    <a:p>
                      <a:r>
                        <a:rPr lang="ru-RU" sz="1200" dirty="0" smtClean="0"/>
                        <a:t>Барањето за идентификација на странци нерезиденти во РСМ преку единствен даночен број е покренато од страна на УЈП. Имено УЈП во моментов доделува ЕДБ на странци нерезиденти при нивна интеракција со Управата од било која причина. </a:t>
                      </a:r>
                    </a:p>
                    <a:p>
                      <a:r>
                        <a:rPr lang="ru-RU" sz="1200" dirty="0" smtClean="0"/>
                        <a:t>Ова прашање беше покренато и при тековната имплементација на проширувањето на Едношалтерскиот систем со можноста за издавање повреди за платени даноци и потврда за непостоење на долг по однос на царински давачки, преку Едношалтерскиот систем, имајќи предвид дека овие потврди се бараат од лицата при промени во правното лице (пр. Промена на управител). </a:t>
                      </a:r>
                    </a:p>
                    <a:p>
                      <a:r>
                        <a:rPr lang="ru-RU" sz="1200" dirty="0" smtClean="0"/>
                        <a:t>Согласно законските решенија кои се однесуваат на работата на УЈП, УЈП издава и користи ЕДБ за ваквите нерезидентни лица/субјекти. Доделениот ЕДБ во овие случаи не се испраќа назад до ЦР, ЦР не го запишува во своите системи и не го проследува до крајните корисници за што (според УЈП) има основ во нивните законски решенија. Како последица, ЦР не е во можност во комуникацијата со УЈП да го користи ЕДБ бројот за овие лица.</a:t>
                      </a:r>
                    </a:p>
                    <a:p>
                      <a:endParaRPr lang="mk-MK" sz="1200" dirty="0"/>
                    </a:p>
                  </a:txBody>
                  <a:tcPr/>
                </a:tc>
                <a:tc>
                  <a:txBody>
                    <a:bodyPr/>
                    <a:lstStyle/>
                    <a:p>
                      <a:r>
                        <a:rPr lang="ru-RU" sz="1200" dirty="0" smtClean="0"/>
                        <a:t>Воведувањето на ЕДБ како критериум за идентификација на странци – нерезиденти ќе ја зголеми правната сигурност и позитивната идентификација на лицата. </a:t>
                      </a:r>
                      <a:endParaRPr lang="mk-MK" sz="1200" dirty="0"/>
                    </a:p>
                  </a:txBody>
                  <a:tcPr/>
                </a:tc>
                <a:tc>
                  <a:txBody>
                    <a:bodyPr/>
                    <a:lstStyle/>
                    <a:p>
                      <a:r>
                        <a:rPr lang="mk-MK" sz="1200" dirty="0" smtClean="0"/>
                        <a:t>0%</a:t>
                      </a:r>
                      <a:endParaRPr lang="mk-MK" sz="1200" dirty="0"/>
                    </a:p>
                  </a:txBody>
                  <a:tcPr/>
                </a:tc>
                <a:tc>
                  <a:txBody>
                    <a:bodyPr/>
                    <a:lstStyle/>
                    <a:p>
                      <a:r>
                        <a:rPr lang="ru-RU" sz="1200" dirty="0" smtClean="0"/>
                        <a:t>Идентификацијата на странците нерезиденти во правниот промет претставува реален проблем. Сепак имајќи ги предвид последните информации дека УЈП е во фаза на набавка на целосно нов интегриран даночен систем, овој проект би требало да се реализира по завршувањето на активностите на проектот за интегриран даночен систем. Во овој момент изведбата на проектот би била беспредметна. </a:t>
                      </a:r>
                      <a:endParaRPr lang="mk-MK" sz="1200" dirty="0"/>
                    </a:p>
                  </a:txBody>
                  <a:tcPr/>
                </a:tc>
                <a:tc>
                  <a:txBody>
                    <a:bodyPr/>
                    <a:lstStyle/>
                    <a:p>
                      <a:r>
                        <a:rPr lang="ru-RU" sz="1200" dirty="0" smtClean="0"/>
                        <a:t>Проектот е со ниска комплексност и со низок приоритет. УЈП се обидува преку Централниот Регистар да реши проблем кој и се таложи со години во врска со идентификацијата на странци-нерезиденти. Проектот не е од суштествено значење, но треба да се гледа во контекст на пошироката соработка со Управата. </a:t>
                      </a:r>
                      <a:endParaRPr lang="mk-MK" sz="1200" dirty="0"/>
                    </a:p>
                  </a:txBody>
                  <a:tcPr/>
                </a:tc>
                <a:tc>
                  <a:txBody>
                    <a:bodyPr/>
                    <a:lstStyle/>
                    <a:p>
                      <a:pPr marL="171450" indent="-171450">
                        <a:buFontTx/>
                        <a:buChar char="-"/>
                      </a:pPr>
                      <a:r>
                        <a:rPr lang="mk-MK" sz="1200" dirty="0" smtClean="0"/>
                        <a:t>Светска банка</a:t>
                      </a:r>
                    </a:p>
                    <a:p>
                      <a:pPr marL="171450" indent="-171450">
                        <a:buFontTx/>
                        <a:buChar char="-"/>
                      </a:pPr>
                      <a:endParaRPr lang="mk-MK" sz="1200" dirty="0" smtClean="0"/>
                    </a:p>
                    <a:p>
                      <a:pPr marL="171450" indent="-171450">
                        <a:buFontTx/>
                        <a:buChar char="-"/>
                      </a:pPr>
                      <a:endParaRPr lang="mk-MK" sz="1200" dirty="0" smtClean="0"/>
                    </a:p>
                    <a:p>
                      <a:pPr marL="171450" indent="-171450">
                        <a:buFontTx/>
                        <a:buChar char="-"/>
                      </a:pPr>
                      <a:endParaRPr lang="mk-MK" sz="1200" dirty="0" smtClean="0"/>
                    </a:p>
                    <a:p>
                      <a:pPr marL="0" indent="0">
                        <a:buFontTx/>
                        <a:buNone/>
                      </a:pPr>
                      <a:r>
                        <a:rPr lang="mk-MK" sz="1200" dirty="0" smtClean="0"/>
                        <a:t>-</a:t>
                      </a:r>
                      <a:r>
                        <a:rPr lang="mk-MK" sz="1200" baseline="0" dirty="0" smtClean="0"/>
                        <a:t> 12 месеца</a:t>
                      </a:r>
                      <a:endParaRPr lang="mk-MK" sz="1200" dirty="0" smtClean="0"/>
                    </a:p>
                  </a:txBody>
                  <a:tcPr/>
                </a:tc>
              </a:tr>
            </a:tbl>
          </a:graphicData>
        </a:graphic>
      </p:graphicFrame>
    </p:spTree>
    <p:extLst>
      <p:ext uri="{BB962C8B-B14F-4D97-AF65-F5344CB8AC3E}">
        <p14:creationId xmlns:p14="http://schemas.microsoft.com/office/powerpoint/2010/main" val="2573535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4921550"/>
              </p:ext>
            </p:extLst>
          </p:nvPr>
        </p:nvGraphicFramePr>
        <p:xfrm>
          <a:off x="2923505" y="114359"/>
          <a:ext cx="6040192" cy="396240"/>
        </p:xfrm>
        <a:graphic>
          <a:graphicData uri="http://schemas.openxmlformats.org/drawingml/2006/table">
            <a:tbl>
              <a:tblPr firstRow="1" bandRow="1">
                <a:tableStyleId>{5C22544A-7EE6-4342-B048-85BDC9FD1C3A}</a:tableStyleId>
              </a:tblPr>
              <a:tblGrid>
                <a:gridCol w="6040192"/>
              </a:tblGrid>
              <a:tr h="370840">
                <a:tc>
                  <a:txBody>
                    <a:bodyPr/>
                    <a:lstStyle/>
                    <a:p>
                      <a:pPr algn="ctr"/>
                      <a:r>
                        <a:rPr lang="mk-MK" sz="2000" dirty="0" smtClean="0">
                          <a:solidFill>
                            <a:schemeClr val="tx1"/>
                          </a:solidFill>
                        </a:rPr>
                        <a:t>ПОНАТАМОШНА НАДГРАДБА НА БИФИДЕКС</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78440995"/>
              </p:ext>
            </p:extLst>
          </p:nvPr>
        </p:nvGraphicFramePr>
        <p:xfrm>
          <a:off x="218938" y="603754"/>
          <a:ext cx="11758412" cy="6172200"/>
        </p:xfrm>
        <a:graphic>
          <a:graphicData uri="http://schemas.openxmlformats.org/drawingml/2006/table">
            <a:tbl>
              <a:tblPr firstRow="1" bandRow="1">
                <a:tableStyleId>{5C22544A-7EE6-4342-B048-85BDC9FD1C3A}</a:tableStyleId>
              </a:tblPr>
              <a:tblGrid>
                <a:gridCol w="3374268"/>
                <a:gridCol w="4456090"/>
                <a:gridCol w="2794715"/>
                <a:gridCol w="1133339"/>
              </a:tblGrid>
              <a:tr h="502302">
                <a:tc>
                  <a:txBody>
                    <a:bodyPr/>
                    <a:lstStyle/>
                    <a:p>
                      <a:r>
                        <a:rPr lang="mk-MK" sz="1400" dirty="0" smtClean="0"/>
                        <a:t>Иницијативи</a:t>
                      </a:r>
                      <a:r>
                        <a:rPr lang="mk-MK" sz="1400" baseline="0" dirty="0" smtClean="0"/>
                        <a:t> за надградба</a:t>
                      </a:r>
                      <a:endParaRPr lang="mk-MK" sz="1400" dirty="0"/>
                    </a:p>
                  </a:txBody>
                  <a:tcPr/>
                </a:tc>
                <a:tc>
                  <a:txBody>
                    <a:bodyPr/>
                    <a:lstStyle/>
                    <a:p>
                      <a:r>
                        <a:rPr lang="mk-MK" sz="1400" dirty="0" smtClean="0"/>
                        <a:t>Краток опис</a:t>
                      </a:r>
                      <a:endParaRPr lang="mk-MK" sz="1400" dirty="0"/>
                    </a:p>
                  </a:txBody>
                  <a:tcPr/>
                </a:tc>
                <a:tc>
                  <a:txBody>
                    <a:bodyPr/>
                    <a:lstStyle/>
                    <a:p>
                      <a:r>
                        <a:rPr lang="mk-MK" sz="1400" dirty="0" smtClean="0"/>
                        <a:t>Заклучок</a:t>
                      </a:r>
                      <a:endParaRPr lang="mk-MK" sz="1400" dirty="0"/>
                    </a:p>
                  </a:txBody>
                  <a:tcPr/>
                </a:tc>
                <a:tc>
                  <a:txBody>
                    <a:bodyPr/>
                    <a:lstStyle/>
                    <a:p>
                      <a:r>
                        <a:rPr lang="mk-MK" sz="1400" dirty="0" smtClean="0"/>
                        <a:t>Степен на реализација</a:t>
                      </a:r>
                      <a:endParaRPr lang="mk-MK" sz="1400" dirty="0"/>
                    </a:p>
                  </a:txBody>
                  <a:tcPr/>
                </a:tc>
              </a:tr>
              <a:tr h="5178834">
                <a:tc>
                  <a:txBody>
                    <a:bodyPr/>
                    <a:lstStyle/>
                    <a:p>
                      <a:r>
                        <a:rPr lang="ru-RU" sz="1300" dirty="0" smtClean="0"/>
                        <a:t>Листа на можни иницијативи за надградба на БИФИДЕКС преку Отворен Балкан и Берлинскиот Процес:</a:t>
                      </a:r>
                    </a:p>
                    <a:p>
                      <a:pPr marL="0" indent="0">
                        <a:buNone/>
                      </a:pPr>
                      <a:endParaRPr lang="ru-RU" sz="1300" dirty="0" smtClean="0"/>
                    </a:p>
                    <a:p>
                      <a:pPr marL="0" indent="0">
                        <a:buNone/>
                      </a:pPr>
                      <a:r>
                        <a:rPr lang="ru-RU" sz="1300" dirty="0" smtClean="0"/>
                        <a:t>1. Развој на синџири на добавувачи (Supply-chain) и индустриски кластери помеѓу земјите на Западен Балкан. </a:t>
                      </a:r>
                      <a:endParaRPr lang="mk-MK" sz="1300" dirty="0" smtClean="0"/>
                    </a:p>
                    <a:p>
                      <a:pPr marL="0" indent="0">
                        <a:buNone/>
                      </a:pPr>
                      <a:r>
                        <a:rPr lang="mk-MK" sz="1300" dirty="0" smtClean="0"/>
                        <a:t>2.</a:t>
                      </a:r>
                      <a:r>
                        <a:rPr lang="mk-MK" sz="1300" baseline="0" dirty="0" smtClean="0"/>
                        <a:t> </a:t>
                      </a:r>
                      <a:r>
                        <a:rPr lang="ru-RU" sz="1300" baseline="0" dirty="0" smtClean="0"/>
                        <a:t>Воведување на Единствен ЕУ идентификатор на правни лица (ЕУИД)</a:t>
                      </a:r>
                    </a:p>
                    <a:p>
                      <a:pPr marL="0" indent="0">
                        <a:buNone/>
                      </a:pPr>
                      <a:r>
                        <a:rPr lang="ru-RU" sz="1300" baseline="0" dirty="0" smtClean="0"/>
                        <a:t>3. Профилирање компании со цел на пристап до финансирање во регионот</a:t>
                      </a:r>
                    </a:p>
                    <a:p>
                      <a:pPr marL="0" indent="0">
                        <a:buNone/>
                      </a:pPr>
                      <a:r>
                        <a:rPr lang="ru-RU" sz="1300" baseline="0" dirty="0" smtClean="0"/>
                        <a:t>4. Единствено тендерско досие за сите компании на Западен Балкан</a:t>
                      </a:r>
                    </a:p>
                    <a:p>
                      <a:pPr marL="0" indent="0">
                        <a:buNone/>
                      </a:pPr>
                      <a:r>
                        <a:rPr lang="ru-RU" sz="1300" baseline="0" dirty="0" smtClean="0"/>
                        <a:t>5. Услуги за вработување во Западен Балкан</a:t>
                      </a:r>
                    </a:p>
                    <a:p>
                      <a:pPr marL="0" indent="0">
                        <a:buNone/>
                      </a:pPr>
                      <a:r>
                        <a:rPr lang="ru-RU" sz="1300" baseline="0" dirty="0" smtClean="0"/>
                        <a:t>6. Поврзување на регионалниот невладин сектор преку БИФИДЕКС за НВО</a:t>
                      </a:r>
                    </a:p>
                    <a:p>
                      <a:pPr marL="0" indent="0">
                        <a:buNone/>
                      </a:pPr>
                      <a:r>
                        <a:rPr lang="ru-RU" sz="1300" baseline="0" dirty="0" smtClean="0"/>
                        <a:t>7. Регионален „Запознај го клиентот – KYC“ регистар </a:t>
                      </a:r>
                    </a:p>
                    <a:p>
                      <a:pPr marL="0" indent="0">
                        <a:buNone/>
                      </a:pPr>
                      <a:r>
                        <a:rPr lang="ru-RU" sz="1300" baseline="0" dirty="0" smtClean="0"/>
                        <a:t>8. Регионален регистар на вистински сопственици</a:t>
                      </a:r>
                      <a:endParaRPr lang="ru-RU" sz="1300" dirty="0" smtClean="0"/>
                    </a:p>
                  </a:txBody>
                  <a:tcPr/>
                </a:tc>
                <a:tc>
                  <a:txBody>
                    <a:bodyPr/>
                    <a:lstStyle/>
                    <a:p>
                      <a:r>
                        <a:rPr lang="ru-RU" sz="1300" dirty="0" smtClean="0"/>
                        <a:t>Проектите поврзани со БИФИДЕКС се состојат од група проекти кои се дивергентни и се однесуваат на теми од воспоставување на регионален регистар на вистински сопственици до пристап до финансирање на фирмите на регионалниот пазар. </a:t>
                      </a:r>
                    </a:p>
                    <a:p>
                      <a:r>
                        <a:rPr lang="ru-RU" sz="1300" dirty="0" smtClean="0"/>
                        <a:t>Покрај ова, Централниот Регистар не одлучува сам за овие проекти туку како дел од Управниот Одбор на БИФИДЕКС кој е преставен преку директорите на регистри на сите земји кои учествуваат на Платформата. </a:t>
                      </a:r>
                    </a:p>
                    <a:p>
                      <a:r>
                        <a:rPr lang="ru-RU" sz="1300" dirty="0" smtClean="0"/>
                        <a:t>Нивното презентирање во оваа стратегија е од информативен карактер со цел да се имаат предвид во проектното портфолио на Централниот Регистар, а со цел на навремено планирање на потребни организациски и кадровски капацитети.</a:t>
                      </a:r>
                    </a:p>
                    <a:p>
                      <a:r>
                        <a:rPr lang="ru-RU" sz="1300" dirty="0" smtClean="0"/>
                        <a:t>Буџети, термински планови и активности за овие проекти ќе бидат предмет разгледување и усвојување на Управниот Одбор на БИФИДЕКС и стратегијата за негов понатамошен развој, со навремено доставување информации до Централниот Регистар во обем потребен за планирање на сопствените активности во рамките на тие проекти. </a:t>
                      </a:r>
                      <a:endParaRPr lang="mk-MK" sz="1300" dirty="0"/>
                    </a:p>
                  </a:txBody>
                  <a:tcPr/>
                </a:tc>
                <a:tc>
                  <a:txBody>
                    <a:bodyPr/>
                    <a:lstStyle/>
                    <a:p>
                      <a:r>
                        <a:rPr lang="ru-RU" sz="1300" dirty="0" smtClean="0"/>
                        <a:t>Групата проекти се со висока комплексност и висок приоритет. Иако овде се прикажани како група, нивната изведба може да биде поединечна или во помали сродни групи, зависно од изворите на финансирање. По самата природа на проектите која е меѓу-гранична и опфаќа повеќе јурисдикции овие проекти носат највисок степен на комплексност како од правен, организационен и технички аспект. Од друга страна овие проекти се од огромно значење во поглед на усогласување на обврските во претпристапните преговори со ЕУ но и како потенцијален нов финансиски извор за ЦР. За поттикнување на овие проекти не е доволен само ангажман на раководството на ЦР туку на целиот Управен Одбор на БИФИДЕКС. </a:t>
                      </a:r>
                      <a:endParaRPr lang="mk-MK" sz="1300" dirty="0"/>
                    </a:p>
                  </a:txBody>
                  <a:tcPr/>
                </a:tc>
                <a:tc>
                  <a:txBody>
                    <a:bodyPr/>
                    <a:lstStyle/>
                    <a:p>
                      <a:r>
                        <a:rPr lang="mk-MK" sz="1300" dirty="0" smtClean="0"/>
                        <a:t>0%</a:t>
                      </a:r>
                      <a:endParaRPr lang="mk-MK" sz="1300" dirty="0"/>
                    </a:p>
                  </a:txBody>
                  <a:tcPr/>
                </a:tc>
              </a:tr>
            </a:tbl>
          </a:graphicData>
        </a:graphic>
      </p:graphicFrame>
    </p:spTree>
    <p:extLst>
      <p:ext uri="{BB962C8B-B14F-4D97-AF65-F5344CB8AC3E}">
        <p14:creationId xmlns:p14="http://schemas.microsoft.com/office/powerpoint/2010/main" val="523235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9889857"/>
              </p:ext>
            </p:extLst>
          </p:nvPr>
        </p:nvGraphicFramePr>
        <p:xfrm>
          <a:off x="2665927" y="101480"/>
          <a:ext cx="6980349" cy="396240"/>
        </p:xfrm>
        <a:graphic>
          <a:graphicData uri="http://schemas.openxmlformats.org/drawingml/2006/table">
            <a:tbl>
              <a:tblPr firstRow="1" bandRow="1">
                <a:tableStyleId>{5C22544A-7EE6-4342-B048-85BDC9FD1C3A}</a:tableStyleId>
              </a:tblPr>
              <a:tblGrid>
                <a:gridCol w="6980349"/>
              </a:tblGrid>
              <a:tr h="370840">
                <a:tc>
                  <a:txBody>
                    <a:bodyPr/>
                    <a:lstStyle/>
                    <a:p>
                      <a:pPr algn="ctr"/>
                      <a:r>
                        <a:rPr lang="mk-MK" sz="2000" dirty="0" smtClean="0">
                          <a:solidFill>
                            <a:schemeClr val="tx1"/>
                          </a:solidFill>
                        </a:rPr>
                        <a:t>ВМЕТНУВАЊЕ</a:t>
                      </a:r>
                      <a:r>
                        <a:rPr lang="mk-MK" sz="2000" baseline="0" dirty="0" smtClean="0">
                          <a:solidFill>
                            <a:schemeClr val="tx1"/>
                          </a:solidFill>
                        </a:rPr>
                        <a:t> НА АТРИБУТ „РОД“ ВО СИТЕ СИСТЕМИ</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66456395"/>
              </p:ext>
            </p:extLst>
          </p:nvPr>
        </p:nvGraphicFramePr>
        <p:xfrm>
          <a:off x="103026" y="603754"/>
          <a:ext cx="11977356" cy="6035040"/>
        </p:xfrm>
        <a:graphic>
          <a:graphicData uri="http://schemas.openxmlformats.org/drawingml/2006/table">
            <a:tbl>
              <a:tblPr firstRow="1" bandRow="1">
                <a:tableStyleId>{5C22544A-7EE6-4342-B048-85BDC9FD1C3A}</a:tableStyleId>
              </a:tblPr>
              <a:tblGrid>
                <a:gridCol w="5679588"/>
                <a:gridCol w="1622738"/>
                <a:gridCol w="695459"/>
                <a:gridCol w="1777285"/>
                <a:gridCol w="1133341"/>
                <a:gridCol w="1068945"/>
              </a:tblGrid>
              <a:tr h="697012">
                <a:tc>
                  <a:txBody>
                    <a:bodyPr/>
                    <a:lstStyle/>
                    <a:p>
                      <a:r>
                        <a:rPr lang="mk-MK" sz="1200" dirty="0" smtClean="0"/>
                        <a:t>Краток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ru-RU" sz="1200" dirty="0" smtClean="0"/>
                        <a:t>Можни извори на финансирање / времетраење</a:t>
                      </a:r>
                    </a:p>
                    <a:p>
                      <a:endParaRPr lang="mk-MK" sz="1200" dirty="0"/>
                    </a:p>
                  </a:txBody>
                  <a:tcPr/>
                </a:tc>
              </a:tr>
              <a:tr h="1282224">
                <a:tc>
                  <a:txBody>
                    <a:bodyPr/>
                    <a:lstStyle/>
                    <a:p>
                      <a:r>
                        <a:rPr lang="ru-RU" sz="1300" dirty="0" smtClean="0"/>
                        <a:t>Од страна на Владата на Република Северна Македонија произлезе иницијатива за полесно добивање на податоци за трговски друштва во кои сопственици или менаџери се жени, со цел на креирање на адекватни политики за женско претприемништво.</a:t>
                      </a:r>
                    </a:p>
                    <a:p>
                      <a:endParaRPr lang="ru-RU" sz="1300" dirty="0" smtClean="0"/>
                    </a:p>
                    <a:p>
                      <a:r>
                        <a:rPr lang="ru-RU" sz="1300" dirty="0" smtClean="0"/>
                        <a:t>Претприемачкиот потенцијал на жените претставува еден од најнеискористените ресурси во креирањето на севкупниот економски развој и креирањето на нови работни места. Ова е препознаено од страна на политиките на Европската Комисија и голем број на програми и стратешки документи се посветени на развојот на женското претприемништво во МСП секторот. Со цел да се усогласат домашните политики со оние на ЕК, владата на Република Северна Македонија донесе одлука за зголемување на фокусот на женското претприемништво во МСП секторот. </a:t>
                      </a:r>
                    </a:p>
                    <a:p>
                      <a:endParaRPr lang="ru-RU" sz="1300" dirty="0" smtClean="0"/>
                    </a:p>
                    <a:p>
                      <a:r>
                        <a:rPr lang="ru-RU" sz="1300" dirty="0" smtClean="0"/>
                        <a:t>Со цел на адекватно планирање на политиките за оваа намена потребен е и адекватна анализа на постојната состојба со жени сопственици/управители кај трговските друштва. </a:t>
                      </a:r>
                    </a:p>
                    <a:p>
                      <a:endParaRPr lang="mk-MK" sz="1200" dirty="0"/>
                    </a:p>
                  </a:txBody>
                  <a:tcPr/>
                </a:tc>
                <a:tc>
                  <a:txBody>
                    <a:bodyPr/>
                    <a:lstStyle/>
                    <a:p>
                      <a:r>
                        <a:rPr lang="ru-RU" sz="1200" dirty="0" smtClean="0"/>
                        <a:t>•	Добивање на прецизни родово-разделени податоци за анализа и планирање политики насочени кон зголемување на женското претприемништво</a:t>
                      </a:r>
                    </a:p>
                    <a:p>
                      <a:r>
                        <a:rPr lang="ru-RU" sz="1200" dirty="0" smtClean="0"/>
                        <a:t>•	Добивање прецизна аналитика за планирање на инструменти за помош на МСП на жени претприемачи по сектори и индустрии</a:t>
                      </a:r>
                    </a:p>
                    <a:p>
                      <a:endParaRPr lang="mk-MK" sz="1200" dirty="0"/>
                    </a:p>
                  </a:txBody>
                  <a:tcPr/>
                </a:tc>
                <a:tc>
                  <a:txBody>
                    <a:bodyPr/>
                    <a:lstStyle/>
                    <a:p>
                      <a:r>
                        <a:rPr lang="mk-MK" sz="1200" dirty="0" smtClean="0"/>
                        <a:t>0%</a:t>
                      </a:r>
                      <a:endParaRPr lang="mk-MK" sz="1200" dirty="0"/>
                    </a:p>
                  </a:txBody>
                  <a:tcPr/>
                </a:tc>
                <a:tc>
                  <a:txBody>
                    <a:bodyPr/>
                    <a:lstStyle/>
                    <a:p>
                      <a:r>
                        <a:rPr lang="ru-RU" sz="1200" dirty="0" smtClean="0"/>
                        <a:t>Усогласување со политиките на Европската Комисија и голем број на програми и стратешки документи се посветени на развојот на женското претприемништво во МСП секторот. Со цел да се усогласат домашните политики со оние на ЕК, владата на Република Северна Македонија донесе одлука за зголемување на фокусот на женското претприемништво во МСП секторот.</a:t>
                      </a:r>
                      <a:endParaRPr lang="mk-MK" sz="1200" dirty="0"/>
                    </a:p>
                  </a:txBody>
                  <a:tcPr/>
                </a:tc>
                <a:tc>
                  <a:txBody>
                    <a:bodyPr/>
                    <a:lstStyle/>
                    <a:p>
                      <a:r>
                        <a:rPr lang="ru-RU" sz="1200" dirty="0" smtClean="0"/>
                        <a:t>Овој проект е со среден степен на сложеност и со висок приоритет. Имајќи ја предвид одлуката на Владата на РСМ проектот треба да се спроведе со почеток на 2023 година. </a:t>
                      </a:r>
                      <a:endParaRPr lang="mk-MK" sz="1200" dirty="0"/>
                    </a:p>
                  </a:txBody>
                  <a:tcPr/>
                </a:tc>
                <a:tc>
                  <a:txBody>
                    <a:bodyPr/>
                    <a:lstStyle/>
                    <a:p>
                      <a:r>
                        <a:rPr lang="ru-RU" sz="1200" dirty="0" smtClean="0"/>
                        <a:t>- Европска комисија и/или Европска Банка за Обнова и Развој. </a:t>
                      </a:r>
                    </a:p>
                    <a:p>
                      <a:endParaRPr lang="ru-RU" sz="1200" dirty="0" smtClean="0"/>
                    </a:p>
                    <a:p>
                      <a:endParaRPr lang="ru-RU" sz="1200" dirty="0" smtClean="0"/>
                    </a:p>
                    <a:p>
                      <a:r>
                        <a:rPr lang="ru-RU" sz="1200" dirty="0" smtClean="0"/>
                        <a:t>- 12 месеца</a:t>
                      </a:r>
                      <a:endParaRPr lang="mk-MK" sz="1200" dirty="0"/>
                    </a:p>
                  </a:txBody>
                  <a:tcPr/>
                </a:tc>
              </a:tr>
            </a:tbl>
          </a:graphicData>
        </a:graphic>
      </p:graphicFrame>
    </p:spTree>
    <p:extLst>
      <p:ext uri="{BB962C8B-B14F-4D97-AF65-F5344CB8AC3E}">
        <p14:creationId xmlns:p14="http://schemas.microsoft.com/office/powerpoint/2010/main" val="1687747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2794496"/>
              </p:ext>
            </p:extLst>
          </p:nvPr>
        </p:nvGraphicFramePr>
        <p:xfrm>
          <a:off x="3387144" y="101480"/>
          <a:ext cx="5383369" cy="396240"/>
        </p:xfrm>
        <a:graphic>
          <a:graphicData uri="http://schemas.openxmlformats.org/drawingml/2006/table">
            <a:tbl>
              <a:tblPr firstRow="1" bandRow="1">
                <a:tableStyleId>{5C22544A-7EE6-4342-B048-85BDC9FD1C3A}</a:tableStyleId>
              </a:tblPr>
              <a:tblGrid>
                <a:gridCol w="5383369"/>
              </a:tblGrid>
              <a:tr h="370840">
                <a:tc>
                  <a:txBody>
                    <a:bodyPr/>
                    <a:lstStyle/>
                    <a:p>
                      <a:pPr algn="ctr"/>
                      <a:r>
                        <a:rPr lang="mk-MK" sz="2000" dirty="0" smtClean="0">
                          <a:solidFill>
                            <a:schemeClr val="tx1"/>
                          </a:solidFill>
                        </a:rPr>
                        <a:t>БАРАЊЕ НА ЗАКОНОТ ЗА ЈАЗИЦИТЕ</a:t>
                      </a:r>
                      <a:endParaRPr lang="mk-MK" sz="2000"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33932772"/>
              </p:ext>
            </p:extLst>
          </p:nvPr>
        </p:nvGraphicFramePr>
        <p:xfrm>
          <a:off x="103026" y="605306"/>
          <a:ext cx="11977356" cy="6051782"/>
        </p:xfrm>
        <a:graphic>
          <a:graphicData uri="http://schemas.openxmlformats.org/drawingml/2006/table">
            <a:tbl>
              <a:tblPr firstRow="1" bandRow="1">
                <a:tableStyleId>{5C22544A-7EE6-4342-B048-85BDC9FD1C3A}</a:tableStyleId>
              </a:tblPr>
              <a:tblGrid>
                <a:gridCol w="3116692"/>
                <a:gridCol w="1493950"/>
                <a:gridCol w="1043188"/>
                <a:gridCol w="2331074"/>
                <a:gridCol w="1996226"/>
                <a:gridCol w="1996226"/>
              </a:tblGrid>
              <a:tr h="811370">
                <a:tc>
                  <a:txBody>
                    <a:bodyPr/>
                    <a:lstStyle/>
                    <a:p>
                      <a:r>
                        <a:rPr lang="mk-MK" sz="1200" dirty="0" smtClean="0"/>
                        <a:t>Краток</a:t>
                      </a:r>
                      <a:r>
                        <a:rPr lang="mk-MK" sz="1200" baseline="0" dirty="0" smtClean="0"/>
                        <a:t> опис</a:t>
                      </a:r>
                      <a:endParaRPr lang="mk-MK" sz="1200" dirty="0"/>
                    </a:p>
                  </a:txBody>
                  <a:tcPr/>
                </a:tc>
                <a:tc>
                  <a:txBody>
                    <a:bodyPr/>
                    <a:lstStyle/>
                    <a:p>
                      <a:r>
                        <a:rPr lang="mk-MK" sz="1200" dirty="0" smtClean="0"/>
                        <a:t>Цели</a:t>
                      </a:r>
                      <a:endParaRPr lang="mk-MK" sz="1200" dirty="0"/>
                    </a:p>
                  </a:txBody>
                  <a:tcPr/>
                </a:tc>
                <a:tc>
                  <a:txBody>
                    <a:bodyPr/>
                    <a:lstStyle/>
                    <a:p>
                      <a:r>
                        <a:rPr lang="mk-MK" sz="1200" dirty="0" smtClean="0"/>
                        <a:t>Степен на реализација</a:t>
                      </a:r>
                      <a:endParaRPr lang="mk-MK" sz="1200" dirty="0"/>
                    </a:p>
                  </a:txBody>
                  <a:tcPr/>
                </a:tc>
                <a:tc>
                  <a:txBody>
                    <a:bodyPr/>
                    <a:lstStyle/>
                    <a:p>
                      <a:r>
                        <a:rPr lang="mk-MK" sz="1200" dirty="0" smtClean="0"/>
                        <a:t>Оправданост</a:t>
                      </a:r>
                      <a:endParaRPr lang="mk-MK" sz="1200" dirty="0"/>
                    </a:p>
                  </a:txBody>
                  <a:tcPr/>
                </a:tc>
                <a:tc>
                  <a:txBody>
                    <a:bodyPr/>
                    <a:lstStyle/>
                    <a:p>
                      <a:r>
                        <a:rPr lang="mk-MK" sz="1200" dirty="0" smtClean="0"/>
                        <a:t>Заклучок</a:t>
                      </a:r>
                      <a:endParaRPr lang="mk-MK" sz="1200" dirty="0"/>
                    </a:p>
                  </a:txBody>
                  <a:tcPr/>
                </a:tc>
                <a:tc>
                  <a:txBody>
                    <a:bodyPr/>
                    <a:lstStyle/>
                    <a:p>
                      <a:r>
                        <a:rPr lang="ru-RU" sz="1200" dirty="0" smtClean="0"/>
                        <a:t>Можни извори на финансирање / времетраење</a:t>
                      </a:r>
                    </a:p>
                    <a:p>
                      <a:endParaRPr lang="mk-MK" sz="1200" dirty="0"/>
                    </a:p>
                  </a:txBody>
                  <a:tcPr/>
                </a:tc>
              </a:tr>
              <a:tr h="5228822">
                <a:tc>
                  <a:txBody>
                    <a:bodyPr/>
                    <a:lstStyle/>
                    <a:p>
                      <a:r>
                        <a:rPr lang="ru-RU" sz="1200" dirty="0" smtClean="0"/>
                        <a:t>Со оглед на обемноста на проектот за чие целосно спроведување е потребно повеќе од 4 години и средства кои Централниот регистар ги нема се предлага спроведување на проектот во две фази и тоа:</a:t>
                      </a:r>
                    </a:p>
                    <a:p>
                      <a:endParaRPr lang="ru-RU" sz="1200" dirty="0" smtClean="0"/>
                    </a:p>
                    <a:p>
                      <a:r>
                        <a:rPr lang="ru-RU" sz="1200" dirty="0" smtClean="0"/>
                        <a:t>•	Во првата фаза:</a:t>
                      </a:r>
                    </a:p>
                    <a:p>
                      <a:r>
                        <a:rPr lang="ru-RU" sz="1200" dirty="0" smtClean="0"/>
                        <a:t>o	се преведат сите обрасци, темплејти и информации кои ги издава Централниот регистар</a:t>
                      </a:r>
                    </a:p>
                    <a:p>
                      <a:r>
                        <a:rPr lang="ru-RU" sz="1200" dirty="0" smtClean="0"/>
                        <a:t>o	Да се допреведе содржината на Порталот на Централниот регистар и сите негови содржини</a:t>
                      </a:r>
                    </a:p>
                    <a:p>
                      <a:r>
                        <a:rPr lang="ru-RU" sz="1200" dirty="0" smtClean="0"/>
                        <a:t>o	Да се преведат сите статички табели со податоци кои се содржани во решенијата.</a:t>
                      </a:r>
                    </a:p>
                    <a:p>
                      <a:endParaRPr lang="ru-RU" sz="1200" dirty="0" smtClean="0"/>
                    </a:p>
                    <a:p>
                      <a:r>
                        <a:rPr lang="ru-RU" sz="1200" dirty="0" smtClean="0"/>
                        <a:t>•	Втората фаза би значела целосна преработка на сите решенија кои ги користи Централниот регистар, но и целосно организационо прилагодување во општините во кои има малцинство од над 20% кое говори на еден од јазиците на малцинствата. </a:t>
                      </a:r>
                    </a:p>
                    <a:p>
                      <a:endParaRPr lang="mk-MK" sz="1200" dirty="0"/>
                    </a:p>
                  </a:txBody>
                  <a:tcPr/>
                </a:tc>
                <a:tc>
                  <a:txBody>
                    <a:bodyPr/>
                    <a:lstStyle/>
                    <a:p>
                      <a:r>
                        <a:rPr lang="ru-RU" sz="1200" dirty="0" smtClean="0"/>
                        <a:t>•</a:t>
                      </a:r>
                      <a:r>
                        <a:rPr lang="ru-RU" sz="1200" baseline="0" dirty="0" smtClean="0"/>
                        <a:t> </a:t>
                      </a:r>
                      <a:r>
                        <a:rPr lang="ru-RU" sz="1200" dirty="0" smtClean="0"/>
                        <a:t>Централниот регистар да се усогласи со барањата на Законот за употреба на јазиците</a:t>
                      </a:r>
                    </a:p>
                    <a:p>
                      <a:r>
                        <a:rPr lang="ru-RU" sz="1200" dirty="0" smtClean="0"/>
                        <a:t>•</a:t>
                      </a:r>
                      <a:r>
                        <a:rPr lang="ru-RU" sz="1200" baseline="0" dirty="0" smtClean="0"/>
                        <a:t> </a:t>
                      </a:r>
                      <a:r>
                        <a:rPr lang="ru-RU" sz="1200" dirty="0" smtClean="0"/>
                        <a:t>Да се даде можност на припадниците на заедниците кои се повеќе од 20% во општините да можат да ја добијат услугата на својот мајчин јазик</a:t>
                      </a:r>
                    </a:p>
                    <a:p>
                      <a:endParaRPr lang="mk-MK" sz="1200" dirty="0"/>
                    </a:p>
                  </a:txBody>
                  <a:tcPr/>
                </a:tc>
                <a:tc>
                  <a:txBody>
                    <a:bodyPr/>
                    <a:lstStyle/>
                    <a:p>
                      <a:r>
                        <a:rPr lang="mk-MK" sz="1200" dirty="0" smtClean="0"/>
                        <a:t>0%</a:t>
                      </a:r>
                      <a:endParaRPr lang="mk-MK" sz="1200" dirty="0"/>
                    </a:p>
                  </a:txBody>
                  <a:tcPr/>
                </a:tc>
                <a:tc>
                  <a:txBody>
                    <a:bodyPr/>
                    <a:lstStyle/>
                    <a:p>
                      <a:r>
                        <a:rPr lang="ru-RU" sz="1200" dirty="0" smtClean="0"/>
                        <a:t>Централниот регистар мора да се усогласи со барањата на Законот за употреба на јазиците. Имајќи ги предвид бројот на системи и евиденции кои ги раководи Централниот регистар таквото усогласување не може да се направи на краток рок. Потребни се огромни средства но и организациско прилагодување да може во целост да се применат одредбите од Законот за употреба на јазиците. </a:t>
                      </a:r>
                      <a:endParaRPr lang="mk-MK" sz="1200" dirty="0"/>
                    </a:p>
                  </a:txBody>
                  <a:tcPr/>
                </a:tc>
                <a:tc>
                  <a:txBody>
                    <a:bodyPr/>
                    <a:lstStyle/>
                    <a:p>
                      <a:r>
                        <a:rPr lang="ru-RU" sz="1200" dirty="0" smtClean="0"/>
                        <a:t>Овој проект е со висок степен на сложеност и со висок приоритет. Имајќи ја предвид политичката сензитивност на проектот за истиот ќе биде изготвен посебен буџет и акциски план во текот на следната испорака. Се предлага да се отпочне со активности опишани во рамките на првата фаза погоре, додека за втората секако ќе биде потребно претходно обезбедување на средства за нејзино спроведување. </a:t>
                      </a:r>
                      <a:endParaRPr lang="mk-MK" sz="1200" dirty="0"/>
                    </a:p>
                  </a:txBody>
                  <a:tcPr/>
                </a:tc>
                <a:tc>
                  <a:txBody>
                    <a:bodyPr/>
                    <a:lstStyle/>
                    <a:p>
                      <a:r>
                        <a:rPr lang="ru-RU" sz="1200" dirty="0" smtClean="0"/>
                        <a:t>Со оглед н големината на инвестицијата потребно е да се провери дали Европската Комисија или Американската УСАИД би биле спремни за поддршка на еден ваков проект. Активностите за изнаоѓање средства треба да се координираат со Заменикот на Претседателот на Владата и Министер за политички систем и односи меѓу заедниците, како ресорно министерство за ова прашање. </a:t>
                      </a:r>
                    </a:p>
                    <a:p>
                      <a:endParaRPr lang="ru-RU" sz="1200" dirty="0" smtClean="0"/>
                    </a:p>
                    <a:p>
                      <a:endParaRPr lang="ru-RU" sz="1200" smtClean="0"/>
                    </a:p>
                    <a:p>
                      <a:r>
                        <a:rPr lang="ru-RU" sz="1200" smtClean="0"/>
                        <a:t>Фаза </a:t>
                      </a:r>
                      <a:r>
                        <a:rPr lang="ru-RU" sz="1200" dirty="0" smtClean="0"/>
                        <a:t>1 – 12 месеци</a:t>
                      </a:r>
                    </a:p>
                    <a:p>
                      <a:r>
                        <a:rPr lang="ru-RU" sz="1200" dirty="0" smtClean="0"/>
                        <a:t>Фаза 2 – 36-48 месеци</a:t>
                      </a:r>
                    </a:p>
                    <a:p>
                      <a:endParaRPr lang="ru-RU" sz="1200" dirty="0" smtClean="0"/>
                    </a:p>
                    <a:p>
                      <a:endParaRPr lang="mk-MK" sz="1200" dirty="0"/>
                    </a:p>
                  </a:txBody>
                  <a:tcPr/>
                </a:tc>
              </a:tr>
            </a:tbl>
          </a:graphicData>
        </a:graphic>
      </p:graphicFrame>
    </p:spTree>
    <p:extLst>
      <p:ext uri="{BB962C8B-B14F-4D97-AF65-F5344CB8AC3E}">
        <p14:creationId xmlns:p14="http://schemas.microsoft.com/office/powerpoint/2010/main" val="301854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1044" y="184227"/>
            <a:ext cx="2304488" cy="1560711"/>
          </a:xfrm>
          <a:prstGeom prst="rect">
            <a:avLst/>
          </a:prstGeom>
        </p:spPr>
      </p:pic>
      <p:graphicFrame>
        <p:nvGraphicFramePr>
          <p:cNvPr id="4" name="Content Placeholder 3"/>
          <p:cNvGraphicFramePr>
            <a:graphicFrameLocks noGrp="1"/>
          </p:cNvGraphicFramePr>
          <p:nvPr>
            <p:ph idx="1"/>
          </p:nvPr>
        </p:nvGraphicFramePr>
        <p:xfrm>
          <a:off x="684213" y="223025"/>
          <a:ext cx="10701182" cy="6445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817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133" y="3044280"/>
            <a:ext cx="3887732" cy="769441"/>
          </a:xfrm>
          <a:prstGeom prst="rect">
            <a:avLst/>
          </a:prstGeom>
        </p:spPr>
        <p:txBody>
          <a:bodyPr wrap="none">
            <a:spAutoFit/>
          </a:bodyPr>
          <a:lstStyle/>
          <a:p>
            <a:pPr lvl="0" algn="ctr" defTabSz="914400"/>
            <a:r>
              <a:rPr lang="mk-MK" sz="4400" b="1" dirty="0">
                <a:latin typeface="Calibri" panose="020F0502020204030204" pitchFamily="34" charset="0"/>
                <a:ea typeface="Times New Roman" panose="02020603050405020304" pitchFamily="18" charset="0"/>
                <a:cs typeface="Arial" panose="020B0604020202020204" pitchFamily="34" charset="0"/>
              </a:rPr>
              <a:t>Дел </a:t>
            </a:r>
            <a:r>
              <a:rPr lang="en-US" sz="4400" b="1" dirty="0">
                <a:latin typeface="Calibri" panose="020F0502020204030204" pitchFamily="34" charset="0"/>
                <a:ea typeface="Times New Roman" panose="02020603050405020304" pitchFamily="18" charset="0"/>
                <a:cs typeface="Arial" panose="020B0604020202020204" pitchFamily="34" charset="0"/>
              </a:rPr>
              <a:t>5</a:t>
            </a:r>
            <a:r>
              <a:rPr lang="mk-MK" sz="4400" b="1" dirty="0" smtClean="0">
                <a:latin typeface="Calibri" panose="020F0502020204030204" pitchFamily="34" charset="0"/>
                <a:ea typeface="Times New Roman" panose="02020603050405020304" pitchFamily="18" charset="0"/>
                <a:cs typeface="Arial" panose="020B0604020202020204" pitchFamily="34" charset="0"/>
              </a:rPr>
              <a:t>: </a:t>
            </a:r>
            <a:r>
              <a:rPr lang="mk-MK" sz="4400" b="1" dirty="0">
                <a:latin typeface="Calibri" panose="020F0502020204030204" pitchFamily="34" charset="0"/>
                <a:ea typeface="Times New Roman" panose="02020603050405020304" pitchFamily="18" charset="0"/>
                <a:cs typeface="Arial" panose="020B0604020202020204" pitchFamily="34" charset="0"/>
              </a:rPr>
              <a:t>А</a:t>
            </a:r>
            <a:r>
              <a:rPr lang="mk-MK" sz="4400" b="1" dirty="0">
                <a:latin typeface="Calibri" panose="020F0502020204030204" pitchFamily="34" charset="0"/>
                <a:cs typeface="Arial" panose="020B0604020202020204" pitchFamily="34" charset="0"/>
              </a:rPr>
              <a:t>нализа</a:t>
            </a:r>
            <a:endParaRPr lang="en-US" sz="4400" dirty="0">
              <a:latin typeface="Calibri" panose="020F0502020204030204"/>
            </a:endParaRPr>
          </a:p>
        </p:txBody>
      </p:sp>
      <p:pic>
        <p:nvPicPr>
          <p:cNvPr id="3" name="Picture 2"/>
          <p:cNvPicPr>
            <a:picLocks noChangeAspect="1"/>
          </p:cNvPicPr>
          <p:nvPr/>
        </p:nvPicPr>
        <p:blipFill>
          <a:blip r:embed="rId2"/>
          <a:stretch>
            <a:fillRect/>
          </a:stretch>
        </p:blipFill>
        <p:spPr>
          <a:xfrm>
            <a:off x="81834" y="61565"/>
            <a:ext cx="2304488" cy="1560711"/>
          </a:xfrm>
          <a:prstGeom prst="rect">
            <a:avLst/>
          </a:prstGeom>
        </p:spPr>
      </p:pic>
    </p:spTree>
    <p:extLst>
      <p:ext uri="{BB962C8B-B14F-4D97-AF65-F5344CB8AC3E}">
        <p14:creationId xmlns:p14="http://schemas.microsoft.com/office/powerpoint/2010/main" val="1056003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7239" y="89209"/>
            <a:ext cx="5575610" cy="400110"/>
          </a:xfrm>
          <a:prstGeom prst="rect">
            <a:avLst/>
          </a:prstGeom>
        </p:spPr>
        <p:txBody>
          <a:bodyPr wrap="square">
            <a:spAutoFit/>
          </a:bodyPr>
          <a:lstStyle/>
          <a:p>
            <a:pPr algn="ctr"/>
            <a:r>
              <a:rPr lang="ru-RU" sz="2000" b="1" dirty="0" smtClean="0"/>
              <a:t>Историски </a:t>
            </a:r>
            <a:r>
              <a:rPr lang="ru-RU" sz="2000" b="1" dirty="0"/>
              <a:t>преглед на развојот на ЦРРМ</a:t>
            </a:r>
          </a:p>
        </p:txBody>
      </p:sp>
      <p:pic>
        <p:nvPicPr>
          <p:cNvPr id="3" name="Picture 2"/>
          <p:cNvPicPr>
            <a:picLocks noChangeAspect="1"/>
          </p:cNvPicPr>
          <p:nvPr/>
        </p:nvPicPr>
        <p:blipFill>
          <a:blip r:embed="rId2"/>
          <a:stretch>
            <a:fillRect/>
          </a:stretch>
        </p:blipFill>
        <p:spPr>
          <a:xfrm>
            <a:off x="148739" y="117323"/>
            <a:ext cx="2304488" cy="1560711"/>
          </a:xfrm>
          <a:prstGeom prst="rect">
            <a:avLst/>
          </a:prstGeom>
        </p:spPr>
      </p:pic>
      <p:graphicFrame>
        <p:nvGraphicFramePr>
          <p:cNvPr id="6" name="Diagram 5"/>
          <p:cNvGraphicFramePr/>
          <p:nvPr>
            <p:extLst>
              <p:ext uri="{D42A27DB-BD31-4B8C-83A1-F6EECF244321}">
                <p14:modId xmlns:p14="http://schemas.microsoft.com/office/powerpoint/2010/main" val="3551566892"/>
              </p:ext>
            </p:extLst>
          </p:nvPr>
        </p:nvGraphicFramePr>
        <p:xfrm>
          <a:off x="144966" y="468352"/>
          <a:ext cx="11653024" cy="638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7613723" y="430489"/>
            <a:ext cx="755970" cy="755970"/>
          </a:xfrm>
          <a:prstGeom prst="rect">
            <a:avLst/>
          </a:prstGeom>
        </p:spPr>
      </p:pic>
      <p:sp>
        <p:nvSpPr>
          <p:cNvPr id="8" name="Rectangle 7"/>
          <p:cNvSpPr/>
          <p:nvPr/>
        </p:nvSpPr>
        <p:spPr>
          <a:xfrm>
            <a:off x="7928517" y="936703"/>
            <a:ext cx="1884556" cy="2932770"/>
          </a:xfrm>
          <a:prstGeom prst="rect">
            <a:avLst/>
          </a:prstGeom>
        </p:spPr>
        <p:txBody>
          <a:bodyPr wrap="square">
            <a:spAutoFit/>
          </a:bodyPr>
          <a:lstStyle/>
          <a:p>
            <a:r>
              <a:rPr lang="ru-RU" sz="1000" b="1" dirty="0" smtClean="0">
                <a:solidFill>
                  <a:schemeClr val="bg1"/>
                </a:solidFill>
                <a:latin typeface="Calibri" panose="020F0502020204030204" pitchFamily="34" charset="0"/>
              </a:rPr>
              <a:t>2021</a:t>
            </a:r>
            <a:r>
              <a:rPr lang="en-US" sz="1000" b="1" dirty="0" smtClean="0">
                <a:solidFill>
                  <a:schemeClr val="bg1"/>
                </a:solidFill>
                <a:latin typeface="Calibri" panose="020F0502020204030204" pitchFamily="34" charset="0"/>
              </a:rPr>
              <a:t>-2022</a:t>
            </a:r>
            <a:endParaRPr lang="ru-RU" sz="1000" b="1"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 Е-Аукција</a:t>
            </a:r>
          </a:p>
          <a:p>
            <a:r>
              <a:rPr lang="ru-RU" sz="1000" dirty="0">
                <a:solidFill>
                  <a:schemeClr val="bg1"/>
                </a:solidFill>
                <a:latin typeface="Calibri" panose="020F0502020204030204" pitchFamily="34" charset="0"/>
              </a:rPr>
              <a:t>-отворено владино партнерство</a:t>
            </a:r>
          </a:p>
          <a:p>
            <a:r>
              <a:rPr lang="ru-RU" sz="1000" dirty="0">
                <a:solidFill>
                  <a:schemeClr val="bg1"/>
                </a:solidFill>
                <a:latin typeface="Calibri" panose="020F0502020204030204" pitchFamily="34" charset="0"/>
              </a:rPr>
              <a:t>-надградба на заедничка платформа за отпочнување </a:t>
            </a:r>
            <a:r>
              <a:rPr lang="ru-RU" sz="1000" dirty="0" smtClean="0">
                <a:solidFill>
                  <a:schemeClr val="bg1"/>
                </a:solidFill>
                <a:latin typeface="Calibri" panose="020F0502020204030204" pitchFamily="34" charset="0"/>
              </a:rPr>
              <a:t>бизнис</a:t>
            </a:r>
          </a:p>
          <a:p>
            <a:r>
              <a:rPr lang="ru-RU" sz="1000" dirty="0" smtClean="0">
                <a:solidFill>
                  <a:schemeClr val="bg1"/>
                </a:solidFill>
                <a:latin typeface="Calibri" panose="020F0502020204030204" pitchFamily="34" charset="0"/>
              </a:rPr>
              <a:t>- Бифидекс</a:t>
            </a:r>
            <a:endParaRPr lang="mk-MK" sz="1000" dirty="0" smtClean="0">
              <a:solidFill>
                <a:schemeClr val="bg1"/>
              </a:solidFill>
              <a:latin typeface="Calibri" panose="020F0502020204030204" pitchFamily="34" charset="0"/>
            </a:endParaRPr>
          </a:p>
          <a:p>
            <a:r>
              <a:rPr lang="mk-MK" sz="1000" dirty="0" smtClean="0">
                <a:solidFill>
                  <a:schemeClr val="bg1"/>
                </a:solidFill>
                <a:latin typeface="Calibri" panose="020F0502020204030204" pitchFamily="34" charset="0"/>
              </a:rPr>
              <a:t>- Н</a:t>
            </a:r>
            <a:r>
              <a:rPr lang="ru-RU" sz="1000" dirty="0" smtClean="0">
                <a:solidFill>
                  <a:schemeClr val="bg1"/>
                </a:solidFill>
                <a:latin typeface="Calibri" panose="020F0502020204030204" pitchFamily="34" charset="0"/>
              </a:rPr>
              <a:t>адградба </a:t>
            </a:r>
            <a:r>
              <a:rPr lang="ru-RU" sz="1000" dirty="0">
                <a:solidFill>
                  <a:schemeClr val="bg1"/>
                </a:solidFill>
                <a:latin typeface="Calibri" panose="020F0502020204030204" pitchFamily="34" charset="0"/>
              </a:rPr>
              <a:t>на </a:t>
            </a:r>
            <a:r>
              <a:rPr lang="ru-RU" sz="1000" dirty="0" smtClean="0">
                <a:solidFill>
                  <a:schemeClr val="bg1"/>
                </a:solidFill>
                <a:latin typeface="Calibri" panose="020F0502020204030204" pitchFamily="34" charset="0"/>
              </a:rPr>
              <a:t>ЕШС</a:t>
            </a:r>
          </a:p>
          <a:p>
            <a:r>
              <a:rPr lang="ru-RU" sz="1000" dirty="0" smtClean="0">
                <a:solidFill>
                  <a:schemeClr val="bg1"/>
                </a:solidFill>
                <a:latin typeface="Calibri" panose="020F0502020204030204" pitchFamily="34" charset="0"/>
              </a:rPr>
              <a:t>- Надградба </a:t>
            </a:r>
            <a:r>
              <a:rPr lang="ru-RU" sz="1000" dirty="0">
                <a:solidFill>
                  <a:schemeClr val="bg1"/>
                </a:solidFill>
                <a:latin typeface="Calibri" panose="020F0502020204030204" pitchFamily="34" charset="0"/>
              </a:rPr>
              <a:t>на дистрибутивниот систем (DS), системот за е-потврди ( CRIS) и системот </a:t>
            </a:r>
            <a:r>
              <a:rPr lang="ru-RU" sz="1000" dirty="0" smtClean="0">
                <a:solidFill>
                  <a:schemeClr val="bg1"/>
                </a:solidFill>
                <a:latin typeface="Calibri" panose="020F0502020204030204" pitchFamily="34" charset="0"/>
              </a:rPr>
              <a:t>за електронско </a:t>
            </a:r>
            <a:r>
              <a:rPr lang="ru-RU" sz="1000" dirty="0">
                <a:solidFill>
                  <a:schemeClr val="bg1"/>
                </a:solidFill>
                <a:latin typeface="Calibri" panose="020F0502020204030204" pitchFamily="34" charset="0"/>
              </a:rPr>
              <a:t>плаќање (EPAY)</a:t>
            </a:r>
          </a:p>
          <a:p>
            <a:r>
              <a:rPr lang="ru-RU" sz="1000" dirty="0" smtClean="0">
                <a:solidFill>
                  <a:schemeClr val="bg1"/>
                </a:solidFill>
                <a:latin typeface="Calibri" panose="020F0502020204030204" pitchFamily="34" charset="0"/>
              </a:rPr>
              <a:t>- Софтверско </a:t>
            </a:r>
            <a:r>
              <a:rPr lang="ru-RU" sz="1000" dirty="0">
                <a:solidFill>
                  <a:schemeClr val="bg1"/>
                </a:solidFill>
                <a:latin typeface="Calibri" panose="020F0502020204030204" pitchFamily="34" charset="0"/>
              </a:rPr>
              <a:t>решение за водење порамнување</a:t>
            </a:r>
          </a:p>
          <a:p>
            <a:pPr marL="171450" indent="-171450">
              <a:buFontTx/>
              <a:buChar char="-"/>
            </a:pPr>
            <a:endParaRPr lang="en-US" sz="800" dirty="0" smtClean="0">
              <a:solidFill>
                <a:schemeClr val="bg1"/>
              </a:solidFill>
            </a:endParaRPr>
          </a:p>
          <a:p>
            <a:pPr marL="171450" indent="-171450">
              <a:buFontTx/>
              <a:buChar char="-"/>
            </a:pPr>
            <a:endParaRPr lang="ru-RU" sz="800" dirty="0">
              <a:solidFill>
                <a:schemeClr val="bg1"/>
              </a:solidFill>
            </a:endParaRPr>
          </a:p>
          <a:p>
            <a:r>
              <a:rPr lang="ru-RU" sz="800" dirty="0">
                <a:solidFill>
                  <a:schemeClr val="bg1"/>
                </a:solidFill>
              </a:rPr>
              <a:t> </a:t>
            </a:r>
          </a:p>
        </p:txBody>
      </p:sp>
    </p:spTree>
    <p:extLst>
      <p:ext uri="{BB962C8B-B14F-4D97-AF65-F5344CB8AC3E}">
        <p14:creationId xmlns:p14="http://schemas.microsoft.com/office/powerpoint/2010/main" val="3685475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664" y="714163"/>
            <a:ext cx="8831766" cy="6143835"/>
          </a:xfrm>
          <a:prstGeom prst="rect">
            <a:avLst/>
          </a:prstGeom>
        </p:spPr>
      </p:pic>
      <p:sp>
        <p:nvSpPr>
          <p:cNvPr id="5" name="Content Placeholder 9">
            <a:extLst>
              <a:ext uri="{FF2B5EF4-FFF2-40B4-BE49-F238E27FC236}">
                <a16:creationId xmlns:a16="http://schemas.microsoft.com/office/drawing/2014/main" xmlns="" id="{5CD9AADA-C550-40C1-BA06-5F07514AB0C8}"/>
              </a:ext>
            </a:extLst>
          </p:cNvPr>
          <p:cNvSpPr txBox="1">
            <a:spLocks/>
          </p:cNvSpPr>
          <p:nvPr/>
        </p:nvSpPr>
        <p:spPr>
          <a:xfrm>
            <a:off x="5476568" y="3313472"/>
            <a:ext cx="6587613" cy="320652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Вертикална хиерархија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Строго функционална (регистарска) перспектива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Традиционална – фокус на </a:t>
            </a:r>
            <a:r>
              <a:rPr kumimoji="0" lang="mk-MK" sz="2800" b="0" i="0" u="none" strike="noStrike" kern="1200" cap="none" spc="0" normalizeH="0" baseline="0" noProof="0" dirty="0" err="1" smtClean="0">
                <a:ln>
                  <a:noFill/>
                </a:ln>
                <a:effectLst/>
                <a:uLnTx/>
                <a:uFillTx/>
                <a:latin typeface="Calibri" panose="020F0502020204030204"/>
                <a:ea typeface="+mn-ea"/>
                <a:cs typeface="+mn-cs"/>
              </a:rPr>
              <a:t>сегментирани</a:t>
            </a:r>
            <a:r>
              <a:rPr kumimoji="0" lang="mk-MK" sz="2800" b="0" i="0" u="none" strike="noStrike" kern="1200" cap="none" spc="0" normalizeH="0" baseline="0" noProof="0" dirty="0" smtClean="0">
                <a:ln>
                  <a:noFill/>
                </a:ln>
                <a:effectLst/>
                <a:uLnTx/>
                <a:uFillTx/>
                <a:latin typeface="Calibri" panose="020F0502020204030204"/>
                <a:ea typeface="+mn-ea"/>
                <a:cs typeface="+mn-cs"/>
              </a:rPr>
              <a:t> групи активности при што лесно се губи целата слика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Нефлексибилност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Подложност на екстерни влијанија и неотпорност во случај на негативни екстерни фактори </a:t>
            </a:r>
            <a:endParaRPr kumimoji="0" lang="mk-MK" sz="2800" b="0" i="0" u="none" strike="noStrike" kern="1200" cap="none" spc="0" normalizeH="0" baseline="0" noProof="0" dirty="0">
              <a:ln>
                <a:noFill/>
              </a:ln>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70678" y="28114"/>
            <a:ext cx="2304488" cy="1560711"/>
          </a:xfrm>
          <a:prstGeom prst="rect">
            <a:avLst/>
          </a:prstGeom>
        </p:spPr>
      </p:pic>
      <p:sp>
        <p:nvSpPr>
          <p:cNvPr id="7" name="Rectangle 6"/>
          <p:cNvSpPr/>
          <p:nvPr/>
        </p:nvSpPr>
        <p:spPr>
          <a:xfrm>
            <a:off x="2877015" y="156118"/>
            <a:ext cx="8820614" cy="646331"/>
          </a:xfrm>
          <a:prstGeom prst="rect">
            <a:avLst/>
          </a:prstGeom>
        </p:spPr>
        <p:txBody>
          <a:bodyPr wrap="square">
            <a:spAutoFit/>
          </a:bodyPr>
          <a:lstStyle/>
          <a:p>
            <a:pPr lvl="0" defTabSz="914400"/>
            <a:r>
              <a:rPr lang="mk-MK" sz="3600" b="1" dirty="0">
                <a:latin typeface="Roboto" panose="02000000000000000000" pitchFamily="2" charset="0"/>
                <a:ea typeface="Roboto" panose="02000000000000000000" pitchFamily="2" charset="0"/>
              </a:rPr>
              <a:t>Постојна организациона поставеност</a:t>
            </a:r>
            <a:endParaRPr lang="en-US" sz="3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0937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493" y="836342"/>
            <a:ext cx="8753707" cy="5865541"/>
          </a:xfrm>
          <a:prstGeom prst="rect">
            <a:avLst/>
          </a:prstGeom>
        </p:spPr>
      </p:pic>
      <p:sp>
        <p:nvSpPr>
          <p:cNvPr id="6" name="Content Placeholder 18">
            <a:extLst>
              <a:ext uri="{FF2B5EF4-FFF2-40B4-BE49-F238E27FC236}">
                <a16:creationId xmlns:a16="http://schemas.microsoft.com/office/drawing/2014/main" xmlns="" id="{00D10755-FC0E-4A31-A5D9-B59883AD20B0}"/>
              </a:ext>
            </a:extLst>
          </p:cNvPr>
          <p:cNvSpPr txBox="1">
            <a:spLocks/>
          </p:cNvSpPr>
          <p:nvPr/>
        </p:nvSpPr>
        <p:spPr>
          <a:xfrm>
            <a:off x="9422776" y="2085271"/>
            <a:ext cx="2821259" cy="45608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1200" b="1" i="0" u="none" strike="noStrike" kern="1200" cap="none" spc="0" normalizeH="0" baseline="0" noProof="0" dirty="0" err="1" smtClean="0">
                <a:ln>
                  <a:noFill/>
                </a:ln>
                <a:solidFill>
                  <a:schemeClr val="bg1"/>
                </a:solidFill>
                <a:effectLst/>
                <a:uLnTx/>
                <a:uFillTx/>
                <a:latin typeface="Calibri" panose="020F0502020204030204"/>
                <a:ea typeface="+mn-ea"/>
                <a:cs typeface="+mn-cs"/>
              </a:rPr>
              <a:t>Фрагментираност</a:t>
            </a:r>
            <a:r>
              <a:rPr kumimoji="0" lang="mk-MK" sz="1200" b="1" i="0" u="none" strike="noStrike" kern="1200" cap="none" spc="0" normalizeH="0" baseline="0" noProof="0" dirty="0" smtClean="0">
                <a:ln>
                  <a:noFill/>
                </a:ln>
                <a:effectLst/>
                <a:uLnTx/>
                <a:uFillTx/>
                <a:latin typeface="Calibri" panose="020F0502020204030204"/>
                <a:ea typeface="+mn-ea"/>
                <a:cs typeface="+mn-cs"/>
              </a:rPr>
              <a:t> </a:t>
            </a:r>
            <a:r>
              <a:rPr kumimoji="0" lang="mk-MK" sz="1200" b="0" i="0" u="none" strike="noStrike" kern="1200" cap="none" spc="0" normalizeH="0" baseline="0" noProof="0" dirty="0" smtClean="0">
                <a:ln>
                  <a:noFill/>
                </a:ln>
                <a:effectLst/>
                <a:uLnTx/>
                <a:uFillTx/>
                <a:latin typeface="Calibri" panose="020F0502020204030204"/>
                <a:ea typeface="+mn-ea"/>
                <a:cs typeface="+mn-cs"/>
              </a:rPr>
              <a:t>– </a:t>
            </a:r>
            <a:r>
              <a:rPr kumimoji="0" lang="mk-MK" sz="1200" i="0" u="none" strike="noStrike" kern="1200" cap="none" spc="0" normalizeH="0" baseline="0" noProof="0" dirty="0" smtClean="0">
                <a:ln>
                  <a:noFill/>
                </a:ln>
                <a:effectLst/>
                <a:uLnTx/>
                <a:uFillTx/>
                <a:latin typeface="Calibri" panose="020F0502020204030204"/>
                <a:ea typeface="+mn-ea"/>
                <a:cs typeface="+mn-cs"/>
              </a:rPr>
              <a:t>процесите за давање на услуги се </a:t>
            </a:r>
            <a:r>
              <a:rPr kumimoji="0" lang="mk-MK" sz="1200" i="0" u="none" strike="noStrike" kern="1200" cap="none" spc="0" normalizeH="0" baseline="0" noProof="0" dirty="0" err="1" smtClean="0">
                <a:ln>
                  <a:noFill/>
                </a:ln>
                <a:effectLst/>
                <a:uLnTx/>
                <a:uFillTx/>
                <a:latin typeface="Calibri" panose="020F0502020204030204"/>
                <a:ea typeface="+mn-ea"/>
                <a:cs typeface="+mn-cs"/>
              </a:rPr>
              <a:t>фрагментирани</a:t>
            </a:r>
            <a:r>
              <a:rPr kumimoji="0" lang="mk-MK" sz="1200" i="0" u="none" strike="noStrike" kern="1200" cap="none" spc="0" normalizeH="0" baseline="0" noProof="0" dirty="0" smtClean="0">
                <a:ln>
                  <a:noFill/>
                </a:ln>
                <a:effectLst/>
                <a:uLnTx/>
                <a:uFillTx/>
                <a:latin typeface="Calibri" panose="020F0502020204030204"/>
                <a:ea typeface="+mn-ea"/>
                <a:cs typeface="+mn-cs"/>
              </a:rPr>
              <a:t> зависно од каналот за добивање на услуга (шалтер, електронски, директно од регистар, преку електронски потврди, преку дистрибутивен систем, на шалтер преку системот за електронски потврди, на шалтер директно од регистарот (зависно од услугата), итн.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1200" b="1" i="0" u="none" strike="noStrike" kern="1200" cap="none" spc="0" normalizeH="0" baseline="0" noProof="0" dirty="0" smtClean="0">
                <a:ln>
                  <a:noFill/>
                </a:ln>
                <a:solidFill>
                  <a:schemeClr val="bg1"/>
                </a:solidFill>
                <a:effectLst/>
                <a:uLnTx/>
                <a:uFillTx/>
                <a:latin typeface="Calibri" panose="020F0502020204030204"/>
                <a:ea typeface="+mn-ea"/>
                <a:cs typeface="+mn-cs"/>
              </a:rPr>
              <a:t>Регистри во фокус</a:t>
            </a:r>
            <a:r>
              <a:rPr kumimoji="0" lang="mk-MK" sz="1200" b="0"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kumimoji="0" lang="mk-MK" sz="1200" b="0" i="0" u="none" strike="noStrike" kern="1200" cap="none" spc="0" normalizeH="0" baseline="0" noProof="0" dirty="0" smtClean="0">
                <a:ln>
                  <a:noFill/>
                </a:ln>
                <a:effectLst/>
                <a:uLnTx/>
                <a:uFillTx/>
                <a:latin typeface="Calibri" panose="020F0502020204030204"/>
                <a:ea typeface="+mn-ea"/>
                <a:cs typeface="+mn-cs"/>
              </a:rPr>
              <a:t>– фокусот на услугата е регистарот од кој таа произлегува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1200" b="1" i="0" u="none" strike="noStrike" kern="1200" cap="none" spc="0" normalizeH="0" baseline="0" noProof="0" dirty="0" smtClean="0">
                <a:ln>
                  <a:noFill/>
                </a:ln>
                <a:solidFill>
                  <a:schemeClr val="bg1"/>
                </a:solidFill>
                <a:effectLst/>
                <a:uLnTx/>
                <a:uFillTx/>
                <a:latin typeface="Calibri" panose="020F0502020204030204"/>
                <a:ea typeface="+mn-ea"/>
                <a:cs typeface="+mn-cs"/>
              </a:rPr>
              <a:t>Нецелосна автоматизација</a:t>
            </a:r>
            <a:r>
              <a:rPr kumimoji="0" lang="mk-MK" sz="1200" b="0"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kumimoji="0" lang="mk-MK" sz="1200" b="0" i="0" u="none" strike="noStrike" kern="1200" cap="none" spc="0" normalizeH="0" baseline="0" noProof="0" dirty="0" smtClean="0">
                <a:ln>
                  <a:noFill/>
                </a:ln>
                <a:effectLst/>
                <a:uLnTx/>
                <a:uFillTx/>
                <a:latin typeface="Calibri" panose="020F0502020204030204"/>
                <a:ea typeface="+mn-ea"/>
                <a:cs typeface="+mn-cs"/>
              </a:rPr>
              <a:t>– со воведување на системот за електронски потврди голем дел од услугите се автоматизираа, независно дали истите се добиваат на шалтер или преку електронски пат. Сепак дел од услугите не се издаваат преку системот за електронски потврди туку директно од предметниот регистар. Автоматизирани се дел од услугите од Трговски Регистар, Регистарот на Годишни Сметки и Регистрите за залог и лизинг.</a:t>
            </a:r>
            <a:endParaRPr kumimoji="0" lang="mk-MK" sz="1200" b="0" i="0" u="none" strike="noStrike" kern="1200" cap="none" spc="0" normalizeH="0" baseline="0" noProof="0" dirty="0">
              <a:ln>
                <a:noFill/>
              </a:ln>
              <a:effectLst/>
              <a:uLnTx/>
              <a:uFillTx/>
              <a:latin typeface="Calibri" panose="020F0502020204030204"/>
              <a:ea typeface="+mn-ea"/>
              <a:cs typeface="+mn-cs"/>
            </a:endParaRPr>
          </a:p>
        </p:txBody>
      </p:sp>
      <p:sp>
        <p:nvSpPr>
          <p:cNvPr id="7" name="Rectangle 6"/>
          <p:cNvSpPr/>
          <p:nvPr/>
        </p:nvSpPr>
        <p:spPr>
          <a:xfrm>
            <a:off x="3404839" y="-92783"/>
            <a:ext cx="8415454" cy="646331"/>
          </a:xfrm>
          <a:prstGeom prst="rect">
            <a:avLst/>
          </a:prstGeom>
        </p:spPr>
        <p:txBody>
          <a:bodyPr wrap="square">
            <a:spAutoFit/>
          </a:bodyPr>
          <a:lstStyle/>
          <a:p>
            <a:pPr lvl="0" defTabSz="914400"/>
            <a:r>
              <a:rPr lang="mk-MK" sz="3600" b="1" dirty="0">
                <a:latin typeface="Roboto" panose="02000000000000000000" pitchFamily="2" charset="0"/>
                <a:ea typeface="Roboto" panose="02000000000000000000" pitchFamily="2" charset="0"/>
              </a:rPr>
              <a:t>Постојни процеси за давање на услуги</a:t>
            </a:r>
            <a:endParaRPr lang="en-US" sz="3600" b="1" dirty="0">
              <a:latin typeface="Roboto" panose="02000000000000000000" pitchFamily="2" charset="0"/>
              <a:ea typeface="Roboto" panose="02000000000000000000" pitchFamily="2" charset="0"/>
            </a:endParaRPr>
          </a:p>
        </p:txBody>
      </p:sp>
      <p:pic>
        <p:nvPicPr>
          <p:cNvPr id="8" name="Picture 7"/>
          <p:cNvPicPr>
            <a:picLocks noChangeAspect="1"/>
          </p:cNvPicPr>
          <p:nvPr/>
        </p:nvPicPr>
        <p:blipFill>
          <a:blip r:embed="rId3"/>
          <a:stretch>
            <a:fillRect/>
          </a:stretch>
        </p:blipFill>
        <p:spPr>
          <a:xfrm>
            <a:off x="59529" y="-16492"/>
            <a:ext cx="2304488" cy="1560711"/>
          </a:xfrm>
          <a:prstGeom prst="rect">
            <a:avLst/>
          </a:prstGeom>
        </p:spPr>
      </p:pic>
    </p:spTree>
    <p:extLst>
      <p:ext uri="{BB962C8B-B14F-4D97-AF65-F5344CB8AC3E}">
        <p14:creationId xmlns:p14="http://schemas.microsoft.com/office/powerpoint/2010/main" val="1241343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C4D2203-C801-4B55-A982-FCB85E65F42F}"/>
              </a:ext>
            </a:extLst>
          </p:cNvPr>
          <p:cNvSpPr txBox="1"/>
          <p:nvPr/>
        </p:nvSpPr>
        <p:spPr>
          <a:xfrm>
            <a:off x="2418080" y="338003"/>
            <a:ext cx="11490036" cy="646331"/>
          </a:xfrm>
          <a:prstGeom prst="rect">
            <a:avLst/>
          </a:prstGeom>
          <a:noFill/>
        </p:spPr>
        <p:txBody>
          <a:bodyPr wrap="square" rtlCol="0">
            <a:spAutoFit/>
          </a:bodyPr>
          <a:lstStyle/>
          <a:p>
            <a:pPr defTabSz="914400"/>
            <a:r>
              <a:rPr lang="mk-MK" sz="3600" b="1" dirty="0">
                <a:latin typeface="Roboto" panose="02000000000000000000" pitchFamily="2" charset="0"/>
                <a:ea typeface="Roboto" panose="02000000000000000000" pitchFamily="2" charset="0"/>
              </a:rPr>
              <a:t>Тековна ценовна политика и модели на тарифирање</a:t>
            </a:r>
            <a:endParaRPr lang="en-US" sz="3600" b="1" dirty="0">
              <a:latin typeface="Roboto" panose="02000000000000000000" pitchFamily="2" charset="0"/>
              <a:ea typeface="Roboto" panose="02000000000000000000" pitchFamily="2" charset="0"/>
            </a:endParaRPr>
          </a:p>
        </p:txBody>
      </p:sp>
      <p:sp>
        <p:nvSpPr>
          <p:cNvPr id="7" name="Content Placeholder 8">
            <a:extLst>
              <a:ext uri="{FF2B5EF4-FFF2-40B4-BE49-F238E27FC236}">
                <a16:creationId xmlns:a16="http://schemas.microsoft.com/office/drawing/2014/main" xmlns="" id="{9FB7A1E3-0D52-4995-B5E5-752C8B715FB0}"/>
              </a:ext>
            </a:extLst>
          </p:cNvPr>
          <p:cNvSpPr txBox="1">
            <a:spLocks/>
          </p:cNvSpPr>
          <p:nvPr/>
        </p:nvSpPr>
        <p:spPr>
          <a:xfrm>
            <a:off x="498764" y="1538332"/>
            <a:ext cx="11240654" cy="4890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Постојната </a:t>
            </a:r>
            <a:r>
              <a:rPr kumimoji="0" lang="mk-MK" sz="2800" b="0" i="0" u="none" strike="noStrike" kern="1200" cap="none" spc="0" normalizeH="0" baseline="0" noProof="0" dirty="0" err="1" smtClean="0">
                <a:ln>
                  <a:noFill/>
                </a:ln>
                <a:effectLst/>
                <a:uLnTx/>
                <a:uFillTx/>
                <a:latin typeface="Calibri" panose="020F0502020204030204"/>
                <a:ea typeface="+mn-ea"/>
                <a:cs typeface="+mn-cs"/>
              </a:rPr>
              <a:t>ценовна</a:t>
            </a:r>
            <a:r>
              <a:rPr kumimoji="0" lang="mk-MK" sz="2800" b="0" i="0" u="none" strike="noStrike" kern="1200" cap="none" spc="0" normalizeH="0" baseline="0" noProof="0" dirty="0" smtClean="0">
                <a:ln>
                  <a:noFill/>
                </a:ln>
                <a:effectLst/>
                <a:uLnTx/>
                <a:uFillTx/>
                <a:latin typeface="Calibri" panose="020F0502020204030204"/>
                <a:ea typeface="+mn-ea"/>
                <a:cs typeface="+mn-cs"/>
              </a:rPr>
              <a:t> политика и моделот на тарифирање на ЦРРМ ја пресликува постојната организација и начинот на работење на ЦРРМ кој скоро воопшто не е променет од основањето на ЦРРМ.</a:t>
            </a:r>
            <a:endParaRPr kumimoji="0" lang="en-US" sz="2800" b="0"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Имено </a:t>
            </a:r>
            <a:r>
              <a:rPr kumimoji="0" lang="mk-MK" sz="2800" b="0" i="0" u="none" strike="noStrike" kern="1200" cap="none" spc="0" normalizeH="0" baseline="0" noProof="0" dirty="0" err="1" smtClean="0">
                <a:ln>
                  <a:noFill/>
                </a:ln>
                <a:effectLst/>
                <a:uLnTx/>
                <a:uFillTx/>
                <a:latin typeface="Calibri" panose="020F0502020204030204"/>
                <a:ea typeface="+mn-ea"/>
                <a:cs typeface="+mn-cs"/>
              </a:rPr>
              <a:t>ценовната</a:t>
            </a:r>
            <a:r>
              <a:rPr kumimoji="0" lang="mk-MK" sz="2800" b="0" i="0" u="none" strike="noStrike" kern="1200" cap="none" spc="0" normalizeH="0" baseline="0" noProof="0" dirty="0" smtClean="0">
                <a:ln>
                  <a:noFill/>
                </a:ln>
                <a:effectLst/>
                <a:uLnTx/>
                <a:uFillTx/>
                <a:latin typeface="Calibri" panose="020F0502020204030204"/>
                <a:ea typeface="+mn-ea"/>
                <a:cs typeface="+mn-cs"/>
              </a:rPr>
              <a:t> политика на ЦРРМ и тарифата се изградени на принципот на услуга по регистар, независно дали услугата претставува упис, промена, бришење (уписи) или пак информација од предметниот регистар. </a:t>
            </a:r>
            <a:endParaRPr kumimoji="0" lang="en-US" sz="2800" b="0"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k-MK" sz="2800" b="0" i="0" u="none" strike="noStrike" kern="1200" cap="none" spc="0" normalizeH="0" baseline="0" noProof="0" dirty="0" smtClean="0">
                <a:ln>
                  <a:noFill/>
                </a:ln>
                <a:effectLst/>
                <a:uLnTx/>
                <a:uFillTx/>
                <a:latin typeface="Calibri" panose="020F0502020204030204"/>
                <a:ea typeface="+mn-ea"/>
                <a:cs typeface="+mn-cs"/>
              </a:rPr>
              <a:t>Со воведувањето на дистрибутивниот систем се направи мал исчекор во промена на </a:t>
            </a:r>
            <a:r>
              <a:rPr kumimoji="0" lang="mk-MK" sz="2800" b="0" i="0" u="none" strike="noStrike" kern="1200" cap="none" spc="0" normalizeH="0" baseline="0" noProof="0" dirty="0" err="1" smtClean="0">
                <a:ln>
                  <a:noFill/>
                </a:ln>
                <a:effectLst/>
                <a:uLnTx/>
                <a:uFillTx/>
                <a:latin typeface="Calibri" panose="020F0502020204030204"/>
                <a:ea typeface="+mn-ea"/>
                <a:cs typeface="+mn-cs"/>
              </a:rPr>
              <a:t>ценовната</a:t>
            </a:r>
            <a:r>
              <a:rPr kumimoji="0" lang="mk-MK" sz="2800" b="0" i="0" u="none" strike="noStrike" kern="1200" cap="none" spc="0" normalizeH="0" baseline="0" noProof="0" dirty="0" smtClean="0">
                <a:ln>
                  <a:noFill/>
                </a:ln>
                <a:effectLst/>
                <a:uLnTx/>
                <a:uFillTx/>
                <a:latin typeface="Calibri" panose="020F0502020204030204"/>
                <a:ea typeface="+mn-ea"/>
                <a:cs typeface="+mn-cs"/>
              </a:rPr>
              <a:t> политика, во смисла на нудење на дисконти, но истите се директно зависни од обемот на </a:t>
            </a:r>
            <a:r>
              <a:rPr kumimoji="0" lang="mk-MK" sz="2800" b="0" i="0" u="none" strike="noStrike" kern="1200" cap="none" spc="0" normalizeH="0" baseline="0" noProof="0" dirty="0" err="1" smtClean="0">
                <a:ln>
                  <a:noFill/>
                </a:ln>
                <a:effectLst/>
                <a:uLnTx/>
                <a:uFillTx/>
                <a:latin typeface="Calibri" panose="020F0502020204030204"/>
                <a:ea typeface="+mn-ea"/>
                <a:cs typeface="+mn-cs"/>
              </a:rPr>
              <a:t>конзумирани</a:t>
            </a:r>
            <a:r>
              <a:rPr kumimoji="0" lang="mk-MK" sz="2800" b="0" i="0" u="none" strike="noStrike" kern="1200" cap="none" spc="0" normalizeH="0" baseline="0" noProof="0" dirty="0" smtClean="0">
                <a:ln>
                  <a:noFill/>
                </a:ln>
                <a:effectLst/>
                <a:uLnTx/>
                <a:uFillTx/>
                <a:latin typeface="Calibri" panose="020F0502020204030204"/>
                <a:ea typeface="+mn-ea"/>
                <a:cs typeface="+mn-cs"/>
              </a:rPr>
              <a:t> податоци, односно трансакции во тековниот месец. </a:t>
            </a:r>
            <a:endParaRPr kumimoji="0" lang="en-GB" sz="2800" b="1"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mk-MK"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63146" y="42604"/>
            <a:ext cx="2304488" cy="1560711"/>
          </a:xfrm>
          <a:prstGeom prst="rect">
            <a:avLst/>
          </a:prstGeom>
        </p:spPr>
      </p:pic>
    </p:spTree>
    <p:extLst>
      <p:ext uri="{BB962C8B-B14F-4D97-AF65-F5344CB8AC3E}">
        <p14:creationId xmlns:p14="http://schemas.microsoft.com/office/powerpoint/2010/main" val="3817118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screenshot&#10;&#10;Description generated with very high confidence">
            <a:extLst>
              <a:ext uri="{FF2B5EF4-FFF2-40B4-BE49-F238E27FC236}">
                <a16:creationId xmlns="" xmlns:a16="http://schemas.microsoft.com/office/drawing/2014/main" id="{05F87594-2B8F-4CF0-80A7-C1E8DE2B051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08662" y="1260088"/>
            <a:ext cx="9456236" cy="5475249"/>
          </a:xfrm>
          <a:prstGeom prst="rect">
            <a:avLst/>
          </a:prstGeom>
        </p:spPr>
      </p:pic>
      <p:pic>
        <p:nvPicPr>
          <p:cNvPr id="6" name="Picture 5"/>
          <p:cNvPicPr>
            <a:picLocks noChangeAspect="1"/>
          </p:cNvPicPr>
          <p:nvPr/>
        </p:nvPicPr>
        <p:blipFill>
          <a:blip r:embed="rId3"/>
          <a:stretch>
            <a:fillRect/>
          </a:stretch>
        </p:blipFill>
        <p:spPr>
          <a:xfrm>
            <a:off x="59527" y="61560"/>
            <a:ext cx="2304488" cy="1560711"/>
          </a:xfrm>
          <a:prstGeom prst="rect">
            <a:avLst/>
          </a:prstGeom>
        </p:spPr>
      </p:pic>
      <p:sp>
        <p:nvSpPr>
          <p:cNvPr id="7" name="Rectangle 6"/>
          <p:cNvSpPr/>
          <p:nvPr/>
        </p:nvSpPr>
        <p:spPr>
          <a:xfrm>
            <a:off x="3572713" y="289259"/>
            <a:ext cx="7746031" cy="523220"/>
          </a:xfrm>
          <a:prstGeom prst="rect">
            <a:avLst/>
          </a:prstGeom>
        </p:spPr>
        <p:txBody>
          <a:bodyPr wrap="none">
            <a:spAutoFit/>
          </a:bodyPr>
          <a:lstStyle/>
          <a:p>
            <a:r>
              <a:rPr lang="mk-MK" sz="2800" b="1" dirty="0">
                <a:solidFill>
                  <a:prstClr val="white"/>
                </a:solidFill>
                <a:latin typeface="Roboto" panose="02000000000000000000" pitchFamily="2" charset="0"/>
                <a:ea typeface="Roboto" panose="02000000000000000000" pitchFamily="2" charset="0"/>
              </a:rPr>
              <a:t>Процес на анализа и третман на ризици - Управување</a:t>
            </a:r>
            <a:endParaRPr lang="mk-MK" sz="2800" dirty="0">
              <a:solidFill>
                <a:prstClr val="white"/>
              </a:solidFill>
            </a:endParaRPr>
          </a:p>
        </p:txBody>
      </p:sp>
    </p:spTree>
    <p:extLst>
      <p:ext uri="{BB962C8B-B14F-4D97-AF65-F5344CB8AC3E}">
        <p14:creationId xmlns:p14="http://schemas.microsoft.com/office/powerpoint/2010/main" val="2666950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C4D2203-C801-4B55-A982-FCB85E65F42F}"/>
              </a:ext>
            </a:extLst>
          </p:cNvPr>
          <p:cNvSpPr txBox="1"/>
          <p:nvPr/>
        </p:nvSpPr>
        <p:spPr>
          <a:xfrm>
            <a:off x="3166946" y="218735"/>
            <a:ext cx="8729490" cy="646331"/>
          </a:xfrm>
          <a:prstGeom prst="rect">
            <a:avLst/>
          </a:prstGeom>
          <a:noFill/>
        </p:spPr>
        <p:txBody>
          <a:bodyPr wrap="square" rtlCol="0">
            <a:spAutoFit/>
          </a:bodyPr>
          <a:lstStyle/>
          <a:p>
            <a:pPr defTabSz="914400"/>
            <a:r>
              <a:rPr lang="mk-MK" sz="3600" b="1" dirty="0">
                <a:latin typeface="Roboto" panose="02000000000000000000" pitchFamily="2" charset="0"/>
                <a:ea typeface="Roboto" panose="02000000000000000000" pitchFamily="2" charset="0"/>
              </a:rPr>
              <a:t>Идентификувани ризици</a:t>
            </a:r>
            <a:endParaRPr lang="en-US" sz="3600" b="1" dirty="0">
              <a:latin typeface="Roboto" panose="02000000000000000000" pitchFamily="2" charset="0"/>
              <a:ea typeface="Roboto" panose="02000000000000000000" pitchFamily="2" charset="0"/>
            </a:endParaRPr>
          </a:p>
        </p:txBody>
      </p:sp>
      <p:sp>
        <p:nvSpPr>
          <p:cNvPr id="6" name="Content Placeholder 8">
            <a:extLst>
              <a:ext uri="{FF2B5EF4-FFF2-40B4-BE49-F238E27FC236}">
                <a16:creationId xmlns:a16="http://schemas.microsoft.com/office/drawing/2014/main" xmlns="" id="{9FB7A1E3-0D52-4995-B5E5-752C8B715FB0}"/>
              </a:ext>
            </a:extLst>
          </p:cNvPr>
          <p:cNvSpPr txBox="1">
            <a:spLocks/>
          </p:cNvSpPr>
          <p:nvPr/>
        </p:nvSpPr>
        <p:spPr>
          <a:xfrm>
            <a:off x="1003610" y="1003610"/>
            <a:ext cx="11039706" cy="569827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mk-MK" sz="1200" b="1" dirty="0" smtClean="0">
              <a:solidFill>
                <a:schemeClr val="tx1"/>
              </a:solidFill>
            </a:endParaRPr>
          </a:p>
          <a:p>
            <a:endParaRPr lang="mk-MK" sz="1200" b="1" dirty="0" smtClean="0">
              <a:solidFill>
                <a:schemeClr val="tx1"/>
              </a:solidFill>
            </a:endParaRPr>
          </a:p>
          <a:p>
            <a:r>
              <a:rPr lang="mk-MK" sz="1200" b="1" dirty="0" smtClean="0">
                <a:solidFill>
                  <a:schemeClr val="tx1"/>
                </a:solidFill>
              </a:rPr>
              <a:t>Политички ризик</a:t>
            </a:r>
            <a:r>
              <a:rPr lang="mk-MK" sz="1200" dirty="0" smtClean="0">
                <a:solidFill>
                  <a:schemeClr val="tx1"/>
                </a:solidFill>
              </a:rPr>
              <a:t> – екстерен ризик од одлуки на кои организацијата нема контрола, а има големо влијание врз работењето па дури и </a:t>
            </a:r>
            <a:r>
              <a:rPr lang="mk-MK" sz="1200" dirty="0" err="1" smtClean="0">
                <a:solidFill>
                  <a:schemeClr val="tx1"/>
                </a:solidFill>
              </a:rPr>
              <a:t>одржливоста</a:t>
            </a:r>
            <a:r>
              <a:rPr lang="mk-MK" sz="1200" dirty="0" smtClean="0">
                <a:solidFill>
                  <a:schemeClr val="tx1"/>
                </a:solidFill>
              </a:rPr>
              <a:t> на институцијата (пр. Промена на тарифа наложена однадвор, промена на законска рамка, итн.)</a:t>
            </a:r>
          </a:p>
          <a:p>
            <a:r>
              <a:rPr lang="mk-MK" sz="1200" b="1" dirty="0" smtClean="0">
                <a:solidFill>
                  <a:schemeClr val="tx1"/>
                </a:solidFill>
              </a:rPr>
              <a:t>Организационен ризик</a:t>
            </a:r>
            <a:r>
              <a:rPr lang="mk-MK" sz="1200" dirty="0" smtClean="0">
                <a:solidFill>
                  <a:schemeClr val="tx1"/>
                </a:solidFill>
              </a:rPr>
              <a:t> – интерен ризик. Организационите ризици се однесуваат на неадекватност на организационата поставеност наспроти промени во екстерното окружување, недоволен и/или неадекватен човечки капацитет, нефлексибилност на организацијата, недефинирани или неадекватно дефинирани овластувања и одговорности, непостоење систем за следење на остварување на цели, итн.</a:t>
            </a:r>
          </a:p>
          <a:p>
            <a:r>
              <a:rPr lang="mk-MK" sz="1200" b="1" dirty="0" smtClean="0">
                <a:solidFill>
                  <a:schemeClr val="tx1"/>
                </a:solidFill>
              </a:rPr>
              <a:t>Безбедносен ризик</a:t>
            </a:r>
            <a:r>
              <a:rPr lang="mk-MK" sz="1200" dirty="0" smtClean="0">
                <a:solidFill>
                  <a:schemeClr val="tx1"/>
                </a:solidFill>
              </a:rPr>
              <a:t> – интерен. Безбедносните ризици се однесуваат како на физичката безбедност на информациите, така и на нивото на заштита на клучните системи од надворешни напади.</a:t>
            </a:r>
          </a:p>
          <a:p>
            <a:r>
              <a:rPr lang="mk-MK" sz="1200" b="1" dirty="0" smtClean="0">
                <a:solidFill>
                  <a:schemeClr val="tx1"/>
                </a:solidFill>
              </a:rPr>
              <a:t>Информациони системи </a:t>
            </a:r>
            <a:r>
              <a:rPr lang="mk-MK" sz="1200" dirty="0" smtClean="0">
                <a:solidFill>
                  <a:schemeClr val="tx1"/>
                </a:solidFill>
              </a:rPr>
              <a:t>– интерен ризик. Ги опфаќа ризици кои произлегуваат од системите за известување и кои овозможуваат соодветно мерење или оцена на ризиците и известување за големината и структурата на </a:t>
            </a:r>
            <a:r>
              <a:rPr lang="mk-MK" sz="1200" dirty="0" err="1" smtClean="0">
                <a:solidFill>
                  <a:schemeClr val="tx1"/>
                </a:solidFill>
              </a:rPr>
              <a:t>изложеноста</a:t>
            </a:r>
            <a:r>
              <a:rPr lang="mk-MK" sz="1200" dirty="0" smtClean="0">
                <a:solidFill>
                  <a:schemeClr val="tx1"/>
                </a:solidFill>
              </a:rPr>
              <a:t> на организацијата.</a:t>
            </a:r>
          </a:p>
          <a:p>
            <a:r>
              <a:rPr lang="mk-MK" sz="1200" b="1" dirty="0" smtClean="0">
                <a:solidFill>
                  <a:schemeClr val="tx1"/>
                </a:solidFill>
              </a:rPr>
              <a:t>Правниот ризик</a:t>
            </a:r>
            <a:r>
              <a:rPr lang="mk-MK" sz="1200" dirty="0" smtClean="0">
                <a:solidFill>
                  <a:schemeClr val="tx1"/>
                </a:solidFill>
              </a:rPr>
              <a:t> претставува тековен или иден ризик врз приходите и сопствените средства на организацијата, предизвикан од прекршување/непочитување на законски и </a:t>
            </a:r>
            <a:r>
              <a:rPr lang="mk-MK" sz="1200" dirty="0" err="1" smtClean="0">
                <a:solidFill>
                  <a:schemeClr val="tx1"/>
                </a:solidFill>
              </a:rPr>
              <a:t>подзаконски</a:t>
            </a:r>
            <a:r>
              <a:rPr lang="mk-MK" sz="1200" dirty="0" smtClean="0">
                <a:solidFill>
                  <a:schemeClr val="tx1"/>
                </a:solidFill>
              </a:rPr>
              <a:t> прописи, договори, пропишани практики, етички стандарди, или како последица на погрешно толкување на прописите, правилата, договорите и другите правни документи.</a:t>
            </a:r>
          </a:p>
          <a:p>
            <a:r>
              <a:rPr lang="mk-MK" sz="1200" b="1" dirty="0" err="1" smtClean="0">
                <a:solidFill>
                  <a:schemeClr val="tx1"/>
                </a:solidFill>
              </a:rPr>
              <a:t>Ликвидносен</a:t>
            </a:r>
            <a:r>
              <a:rPr lang="mk-MK" sz="1200" b="1" dirty="0" smtClean="0">
                <a:solidFill>
                  <a:schemeClr val="tx1"/>
                </a:solidFill>
              </a:rPr>
              <a:t> ризик</a:t>
            </a:r>
            <a:r>
              <a:rPr lang="mk-MK" sz="1200" dirty="0" smtClean="0">
                <a:solidFill>
                  <a:schemeClr val="tx1"/>
                </a:solidFill>
              </a:rPr>
              <a:t> се јавува кога организацијата не може да обезбеди доволно парични средства за намирување на своите краткорочни обврски или да ги обезбеди потребните средства со многу повисоки трошоци. </a:t>
            </a:r>
          </a:p>
          <a:p>
            <a:r>
              <a:rPr lang="mk-MK" sz="1200" b="1" dirty="0" err="1" smtClean="0">
                <a:solidFill>
                  <a:schemeClr val="tx1"/>
                </a:solidFill>
              </a:rPr>
              <a:t>Репутациски</a:t>
            </a:r>
            <a:r>
              <a:rPr lang="mk-MK" sz="1200" b="1" dirty="0" smtClean="0">
                <a:solidFill>
                  <a:schemeClr val="tx1"/>
                </a:solidFill>
              </a:rPr>
              <a:t> ризик</a:t>
            </a:r>
            <a:r>
              <a:rPr lang="mk-MK" sz="1200" dirty="0" smtClean="0">
                <a:solidFill>
                  <a:schemeClr val="tx1"/>
                </a:solidFill>
              </a:rPr>
              <a:t> - врз приходите и сопствените средства на организацијата којшто произлегуваат од неповолните оценки за организацијата од страна на сите заинтересираните страни (корисници, сопственик, екстерни ревизори и др.);</a:t>
            </a:r>
          </a:p>
          <a:p>
            <a:r>
              <a:rPr lang="mk-MK" sz="1200" b="1" dirty="0" smtClean="0">
                <a:solidFill>
                  <a:schemeClr val="tx1"/>
                </a:solidFill>
              </a:rPr>
              <a:t>Стратегиски ризик</a:t>
            </a:r>
            <a:r>
              <a:rPr lang="mk-MK" sz="1200" dirty="0" smtClean="0">
                <a:solidFill>
                  <a:schemeClr val="tx1"/>
                </a:solidFill>
              </a:rPr>
              <a:t> врз приходите и сопствените средства на организацијата којшто произлегуваат од промените во деловното опкружување, негативните деловни одлуки, несоодветното спроведување на одлуките или недоволната агилност на организацијата на промените во деловното опкружување.</a:t>
            </a:r>
            <a:endParaRPr lang="mk-MK" sz="1200" b="1" dirty="0">
              <a:solidFill>
                <a:schemeClr val="tx1"/>
              </a:solidFill>
            </a:endParaRPr>
          </a:p>
        </p:txBody>
      </p:sp>
      <p:pic>
        <p:nvPicPr>
          <p:cNvPr id="7" name="Picture 6"/>
          <p:cNvPicPr>
            <a:picLocks noChangeAspect="1"/>
          </p:cNvPicPr>
          <p:nvPr/>
        </p:nvPicPr>
        <p:blipFill>
          <a:blip r:embed="rId2"/>
          <a:stretch>
            <a:fillRect/>
          </a:stretch>
        </p:blipFill>
        <p:spPr>
          <a:xfrm>
            <a:off x="104136" y="61566"/>
            <a:ext cx="2304488" cy="1560711"/>
          </a:xfrm>
          <a:prstGeom prst="rect">
            <a:avLst/>
          </a:prstGeom>
        </p:spPr>
      </p:pic>
    </p:spTree>
    <p:extLst>
      <p:ext uri="{BB962C8B-B14F-4D97-AF65-F5344CB8AC3E}">
        <p14:creationId xmlns:p14="http://schemas.microsoft.com/office/powerpoint/2010/main" val="200927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4147" y="267629"/>
            <a:ext cx="7538224" cy="646331"/>
          </a:xfrm>
          <a:prstGeom prst="rect">
            <a:avLst/>
          </a:prstGeom>
        </p:spPr>
        <p:txBody>
          <a:bodyPr wrap="square">
            <a:spAutoFit/>
          </a:bodyPr>
          <a:lstStyle/>
          <a:p>
            <a:pPr lvl="0" defTabSz="914400"/>
            <a:r>
              <a:rPr lang="mk-MK" sz="3600" b="1" dirty="0">
                <a:latin typeface="Roboto" panose="02000000000000000000" pitchFamily="2" charset="0"/>
                <a:ea typeface="Roboto" panose="02000000000000000000" pitchFamily="2" charset="0"/>
              </a:rPr>
              <a:t>Идентификувани ризици</a:t>
            </a:r>
            <a:endParaRPr lang="en-US" sz="3600" b="1" dirty="0">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2"/>
          <a:stretch>
            <a:fillRect/>
          </a:stretch>
        </p:blipFill>
        <p:spPr>
          <a:xfrm>
            <a:off x="81833" y="50415"/>
            <a:ext cx="2304488" cy="1560711"/>
          </a:xfrm>
          <a:prstGeom prst="rect">
            <a:avLst/>
          </a:prstGeom>
        </p:spPr>
      </p:pic>
      <p:sp>
        <p:nvSpPr>
          <p:cNvPr id="9" name="Rectangle 8"/>
          <p:cNvSpPr/>
          <p:nvPr/>
        </p:nvSpPr>
        <p:spPr>
          <a:xfrm>
            <a:off x="223024" y="1572323"/>
            <a:ext cx="11742235" cy="4678204"/>
          </a:xfrm>
          <a:prstGeom prst="rect">
            <a:avLst/>
          </a:prstGeom>
        </p:spPr>
        <p:txBody>
          <a:bodyPr wrap="square">
            <a:spAutoFit/>
          </a:bodyPr>
          <a:lstStyle/>
          <a:p>
            <a:pPr marL="285750" indent="-285750">
              <a:buFont typeface="Arial" panose="020B0604020202020204" pitchFamily="34" charset="0"/>
              <a:buChar char="•"/>
            </a:pPr>
            <a:r>
              <a:rPr lang="ru-RU" sz="1400" dirty="0"/>
              <a:t>Дисперзиран и фрагментиран процес на давање на услуги кон крајните корисници</a:t>
            </a:r>
            <a:r>
              <a:rPr lang="ru-RU" sz="1400" dirty="0" smtClean="0"/>
              <a:t>.</a:t>
            </a:r>
            <a:endParaRPr lang="en-US" sz="1400" dirty="0" smtClean="0"/>
          </a:p>
          <a:p>
            <a:endParaRPr lang="ru-RU" sz="1400" dirty="0"/>
          </a:p>
          <a:p>
            <a:pPr marL="285750" indent="-285750">
              <a:buFont typeface="Arial" panose="020B0604020202020204" pitchFamily="34" charset="0"/>
              <a:buChar char="•"/>
            </a:pPr>
            <a:r>
              <a:rPr lang="ru-RU" sz="1400" dirty="0"/>
              <a:t>Крута функционално поставена организациона структура, која не овозможува стандардизација на процесот на давање на услуги кон крајните корисници</a:t>
            </a:r>
            <a:r>
              <a:rPr lang="ru-RU" sz="1400" dirty="0" smtClean="0"/>
              <a:t>.</a:t>
            </a:r>
            <a:endParaRPr lang="en-US" sz="1400" dirty="0" smtClean="0"/>
          </a:p>
          <a:p>
            <a:endParaRPr lang="ru-RU" sz="1400" dirty="0"/>
          </a:p>
          <a:p>
            <a:pPr marL="285750" indent="-285750">
              <a:buFont typeface="Arial" panose="020B0604020202020204" pitchFamily="34" charset="0"/>
              <a:buChar char="•"/>
            </a:pPr>
            <a:r>
              <a:rPr lang="ru-RU" sz="1400" dirty="0"/>
              <a:t>Нефлексибилност на организацијата во поглед на адаптирање при промени од екстерни влијанија над кои се нема контрола</a:t>
            </a:r>
            <a:r>
              <a:rPr lang="ru-RU" sz="1400" dirty="0" smtClean="0"/>
              <a:t>.</a:t>
            </a:r>
            <a:endParaRPr lang="en-US" sz="1400" dirty="0" smtClean="0"/>
          </a:p>
          <a:p>
            <a:endParaRPr lang="ru-RU" sz="1400" dirty="0"/>
          </a:p>
          <a:p>
            <a:pPr marL="285750" indent="-285750">
              <a:buFont typeface="Arial" panose="020B0604020202020204" pitchFamily="34" charset="0"/>
              <a:buChar char="•"/>
            </a:pPr>
            <a:r>
              <a:rPr lang="ru-RU" sz="1400" dirty="0"/>
              <a:t>Недоследности во евиденција на базични податоци (број на трансакции по видови, корисници, место на издавање на услугата) кои треба да преставуваат основ за Стратешко Планирање, Контрола, Сметководствена евиденција, Проценка на ризици и воспоставување на стратегија за отклонување на </a:t>
            </a:r>
            <a:r>
              <a:rPr lang="ru-RU" sz="1400" dirty="0" smtClean="0"/>
              <a:t>ризици</a:t>
            </a:r>
            <a:endParaRPr lang="en-US" sz="1400" dirty="0" smtClean="0"/>
          </a:p>
          <a:p>
            <a:endParaRPr lang="ru-RU" sz="1400" dirty="0"/>
          </a:p>
          <a:p>
            <a:pPr marL="285750" indent="-285750">
              <a:buFont typeface="Arial" panose="020B0604020202020204" pitchFamily="34" charset="0"/>
              <a:buChar char="•"/>
            </a:pPr>
            <a:r>
              <a:rPr lang="ru-RU" sz="1400" dirty="0"/>
              <a:t>Недостаток на автоматизација на процесот за евиденција</a:t>
            </a:r>
            <a:r>
              <a:rPr lang="ru-RU" sz="1400" dirty="0" smtClean="0"/>
              <a:t>.</a:t>
            </a:r>
            <a:endParaRPr lang="en-US" sz="1400" dirty="0" smtClean="0"/>
          </a:p>
          <a:p>
            <a:endParaRPr lang="ru-RU" sz="1400" dirty="0"/>
          </a:p>
          <a:p>
            <a:pPr marL="285750" indent="-285750">
              <a:buFont typeface="Arial" panose="020B0604020202020204" pitchFamily="34" charset="0"/>
              <a:buChar char="•"/>
            </a:pPr>
            <a:r>
              <a:rPr lang="ru-RU" sz="1400" dirty="0"/>
              <a:t>Нелогичности во тарифниот модел во поглед на цена на чинење на целосни потврди наспроти единечни податоци, постење на тарифни ставки кои воопшто не се користат, како и опстојување на тарифни ставки воспоставени како анти-кризни мерки, иако истите мерки одамна се укинати</a:t>
            </a:r>
            <a:r>
              <a:rPr lang="ru-RU" sz="1400" dirty="0" smtClean="0"/>
              <a:t>.</a:t>
            </a:r>
            <a:endParaRPr lang="en-US" sz="1400" dirty="0" smtClean="0"/>
          </a:p>
          <a:p>
            <a:endParaRPr lang="ru-RU" sz="1400" dirty="0"/>
          </a:p>
          <a:p>
            <a:pPr marL="285750" indent="-285750">
              <a:buFont typeface="Arial" panose="020B0604020202020204" pitchFamily="34" charset="0"/>
              <a:buChar char="•"/>
            </a:pPr>
            <a:r>
              <a:rPr lang="ru-RU" sz="1400" dirty="0"/>
              <a:t>Неповолна структура на приходи (70% уписи, 30% информации и изведени услуги) со оглед на политичкиот ризик од промена на тарифа која евентуално би можела да го загрози нормалното функционирање на институцијата. </a:t>
            </a:r>
          </a:p>
          <a:p>
            <a:r>
              <a:rPr lang="ru-RU" dirty="0"/>
              <a:t> </a:t>
            </a:r>
          </a:p>
        </p:txBody>
      </p:sp>
    </p:spTree>
    <p:extLst>
      <p:ext uri="{BB962C8B-B14F-4D97-AF65-F5344CB8AC3E}">
        <p14:creationId xmlns:p14="http://schemas.microsoft.com/office/powerpoint/2010/main" val="1894021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1" y="1918864"/>
            <a:ext cx="11809141" cy="4278094"/>
          </a:xfrm>
          <a:prstGeom prst="rect">
            <a:avLst/>
          </a:prstGeom>
        </p:spPr>
        <p:txBody>
          <a:bodyPr wrap="square">
            <a:spAutoFit/>
          </a:bodyPr>
          <a:lstStyle/>
          <a:p>
            <a:pPr marL="285750" lvl="0" indent="-285750">
              <a:buFont typeface="Arial" panose="020B0604020202020204" pitchFamily="34" charset="0"/>
              <a:buChar char="•"/>
            </a:pPr>
            <a:r>
              <a:rPr lang="mk-MK" sz="1600" dirty="0"/>
              <a:t>Огромен простор за подобрување на опфатот на корисници кај одделни групи на корисници (</a:t>
            </a:r>
            <a:r>
              <a:rPr lang="mk-MK" sz="1600" dirty="0" err="1"/>
              <a:t>микро</a:t>
            </a:r>
            <a:r>
              <a:rPr lang="mk-MK" sz="1600" dirty="0"/>
              <a:t> друштва, професионални корисници, итн.).</a:t>
            </a:r>
          </a:p>
          <a:p>
            <a:pPr marL="285750" lvl="0" indent="-285750">
              <a:buFont typeface="Arial" panose="020B0604020202020204" pitchFamily="34" charset="0"/>
              <a:buChar char="•"/>
            </a:pPr>
            <a:r>
              <a:rPr lang="mk-MK" sz="1600" dirty="0"/>
              <a:t>Создавање на нелојална конкуренција со податоци од ЦРРМ, како резултат на не агилност на следење на потребите на пазарот.</a:t>
            </a:r>
          </a:p>
          <a:p>
            <a:pPr marL="285750" lvl="0" indent="-285750">
              <a:buFont typeface="Arial" panose="020B0604020202020204" pitchFamily="34" charset="0"/>
              <a:buChar char="•"/>
            </a:pPr>
            <a:r>
              <a:rPr lang="mk-MK" sz="1600" dirty="0"/>
              <a:t>Непрецизно дефиниран сервисен каталог кој не е </a:t>
            </a:r>
            <a:r>
              <a:rPr lang="mk-MK" sz="1600" dirty="0" err="1"/>
              <a:t>податен</a:t>
            </a:r>
            <a:r>
              <a:rPr lang="mk-MK" sz="1600" dirty="0"/>
              <a:t> за лесно користење и добивање на услугата која се бара.</a:t>
            </a:r>
          </a:p>
          <a:p>
            <a:pPr marL="285750" lvl="0" indent="-285750">
              <a:buFont typeface="Arial" panose="020B0604020202020204" pitchFamily="34" charset="0"/>
              <a:buChar char="•"/>
            </a:pPr>
            <a:r>
              <a:rPr lang="mk-MK" sz="1600" dirty="0"/>
              <a:t>Непостоење на интегрирана комуникациска и маркетинг стратегија за добивање релевантни податоци од крајните корисници и </a:t>
            </a:r>
            <a:r>
              <a:rPr lang="mk-MK" sz="1600" dirty="0" err="1"/>
              <a:t>таргетирање</a:t>
            </a:r>
            <a:r>
              <a:rPr lang="mk-MK" sz="1600" dirty="0"/>
              <a:t> на групи на корисници. </a:t>
            </a:r>
          </a:p>
          <a:p>
            <a:pPr marL="285750" lvl="0" indent="-285750">
              <a:buFont typeface="Arial" panose="020B0604020202020204" pitchFamily="34" charset="0"/>
              <a:buChar char="•"/>
            </a:pPr>
            <a:r>
              <a:rPr lang="mk-MK" sz="1600" dirty="0"/>
              <a:t>Недостаток и немање можност за брзо и ефикасно дефинирање и пласман на нови, изведени услуги од податоците на ЦРРМ, кои би значеле дополнителни приходи за институцијата и задоволување на потребите кај деловната заедница. </a:t>
            </a:r>
          </a:p>
          <a:p>
            <a:pPr marL="285750" lvl="0" indent="-285750">
              <a:buFont typeface="Arial" panose="020B0604020202020204" pitchFamily="34" charset="0"/>
              <a:buChar char="•"/>
            </a:pPr>
            <a:r>
              <a:rPr lang="mk-MK" sz="1600" dirty="0" err="1"/>
              <a:t>Фрагментирани</a:t>
            </a:r>
            <a:r>
              <a:rPr lang="mk-MK" sz="1600" dirty="0"/>
              <a:t> системи за обезбедување на различни видови на услуги (уписи, информации, дистрибуција).</a:t>
            </a:r>
          </a:p>
          <a:p>
            <a:pPr marL="285750" lvl="0" indent="-285750">
              <a:buFont typeface="Arial" panose="020B0604020202020204" pitchFamily="34" charset="0"/>
              <a:buChar char="•"/>
            </a:pPr>
            <a:r>
              <a:rPr lang="mk-MK" sz="1600" dirty="0" smtClean="0"/>
              <a:t>Ограничен </a:t>
            </a:r>
            <a:r>
              <a:rPr lang="mk-MK" sz="1600" dirty="0" err="1"/>
              <a:t>билинг</a:t>
            </a:r>
            <a:r>
              <a:rPr lang="mk-MK" sz="1600" dirty="0"/>
              <a:t> систем кој не овозможува дефинирање на композитни услуги, пакети, дисконти, различни модели на наплата/претплата и тарифирање. Во истата насока, водење двојна евиденција за наплата на електронски услуги, наспроти услуги </a:t>
            </a:r>
            <a:r>
              <a:rPr lang="mk-MK" sz="1600" dirty="0" err="1"/>
              <a:t>конзумирани</a:t>
            </a:r>
            <a:r>
              <a:rPr lang="mk-MK" sz="1600" dirty="0"/>
              <a:t> физички, во канцелариите на ЦРРМ.</a:t>
            </a:r>
          </a:p>
          <a:p>
            <a:pPr marL="285750" lvl="0" indent="-285750">
              <a:buFont typeface="Arial" panose="020B0604020202020204" pitchFamily="34" charset="0"/>
              <a:buChar char="•"/>
            </a:pPr>
            <a:r>
              <a:rPr lang="mk-MK" sz="1600" dirty="0" err="1"/>
              <a:t>Мултијазичност</a:t>
            </a:r>
            <a:r>
              <a:rPr lang="mk-MK" sz="1600" dirty="0"/>
              <a:t>.</a:t>
            </a:r>
          </a:p>
        </p:txBody>
      </p:sp>
      <p:pic>
        <p:nvPicPr>
          <p:cNvPr id="7" name="Picture 6"/>
          <p:cNvPicPr>
            <a:picLocks noChangeAspect="1"/>
          </p:cNvPicPr>
          <p:nvPr/>
        </p:nvPicPr>
        <p:blipFill>
          <a:blip r:embed="rId2"/>
          <a:stretch>
            <a:fillRect/>
          </a:stretch>
        </p:blipFill>
        <p:spPr>
          <a:xfrm>
            <a:off x="104140" y="95022"/>
            <a:ext cx="2304488" cy="1560711"/>
          </a:xfrm>
          <a:prstGeom prst="rect">
            <a:avLst/>
          </a:prstGeom>
        </p:spPr>
      </p:pic>
      <p:sp>
        <p:nvSpPr>
          <p:cNvPr id="9" name="Rectangle 8"/>
          <p:cNvSpPr/>
          <p:nvPr/>
        </p:nvSpPr>
        <p:spPr>
          <a:xfrm>
            <a:off x="2167584" y="145136"/>
            <a:ext cx="10314042" cy="584775"/>
          </a:xfrm>
          <a:prstGeom prst="rect">
            <a:avLst/>
          </a:prstGeom>
        </p:spPr>
        <p:txBody>
          <a:bodyPr wrap="none">
            <a:spAutoFit/>
          </a:bodyPr>
          <a:lstStyle/>
          <a:p>
            <a:r>
              <a:rPr lang="ru-RU" sz="3200" b="1" dirty="0"/>
              <a:t>Нотирани слабости и области за подобрување </a:t>
            </a:r>
            <a:endParaRPr lang="mk-MK" sz="3200" b="1" dirty="0"/>
          </a:p>
        </p:txBody>
      </p:sp>
    </p:spTree>
    <p:extLst>
      <p:ext uri="{BB962C8B-B14F-4D97-AF65-F5344CB8AC3E}">
        <p14:creationId xmlns:p14="http://schemas.microsoft.com/office/powerpoint/2010/main" val="3388450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0169" y="402340"/>
            <a:ext cx="9855978" cy="523220"/>
          </a:xfrm>
          <a:prstGeom prst="rect">
            <a:avLst/>
          </a:prstGeom>
        </p:spPr>
        <p:txBody>
          <a:bodyPr wrap="square">
            <a:spAutoFit/>
          </a:bodyPr>
          <a:lstStyle/>
          <a:p>
            <a:pPr marL="274320" indent="-274320" algn="just">
              <a:spcBef>
                <a:spcPts val="3000"/>
              </a:spcBef>
              <a:spcAft>
                <a:spcPts val="400"/>
              </a:spcAft>
            </a:pPr>
            <a:r>
              <a:rPr lang="mk-MK" sz="2800" b="1" kern="0" cap="all" dirty="0">
                <a:latin typeface="Calibri" panose="020F0502020204030204" pitchFamily="34" charset="0"/>
                <a:ea typeface="Times New Roman" panose="02020603050405020304" pitchFamily="18" charset="0"/>
                <a:cs typeface="Times New Roman" panose="02020603050405020304" pitchFamily="18" charset="0"/>
              </a:rPr>
              <a:t>Рангирање на проекти по приоритет и комплексност</a:t>
            </a:r>
            <a:endParaRPr lang="mk-MK" sz="2800" b="1" kern="0"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4136" y="83865"/>
            <a:ext cx="2304488" cy="1560711"/>
          </a:xfrm>
          <a:prstGeom prst="rect">
            <a:avLst/>
          </a:prstGeom>
        </p:spPr>
      </p:pic>
      <p:sp>
        <p:nvSpPr>
          <p:cNvPr id="6" name="Rectangle 5"/>
          <p:cNvSpPr/>
          <p:nvPr/>
        </p:nvSpPr>
        <p:spPr>
          <a:xfrm>
            <a:off x="1148575" y="2551837"/>
            <a:ext cx="9668107" cy="1477328"/>
          </a:xfrm>
          <a:prstGeom prst="rect">
            <a:avLst/>
          </a:prstGeom>
        </p:spPr>
        <p:txBody>
          <a:bodyPr wrap="square">
            <a:spAutoFit/>
          </a:bodyPr>
          <a:lstStyle/>
          <a:p>
            <a:pPr algn="just"/>
            <a:r>
              <a:rPr lang="ru-RU" dirty="0"/>
              <a:t>Со цел да се определи конечната листа на проекти во наредниот </a:t>
            </a:r>
            <a:r>
              <a:rPr lang="mk-MK" dirty="0" smtClean="0"/>
              <a:t>развоен </a:t>
            </a:r>
            <a:r>
              <a:rPr lang="ru-RU" dirty="0" smtClean="0"/>
              <a:t>период </a:t>
            </a:r>
            <a:r>
              <a:rPr lang="ru-RU" dirty="0"/>
              <a:t>во претходната фаза беше направена категоризација на проектите по приоритет и по ниво на </a:t>
            </a:r>
            <a:r>
              <a:rPr lang="ru-RU" dirty="0" smtClean="0"/>
              <a:t>комплексност согласно утврдена методологија за приоритизација на проекти и оценка на нивната сложеност. </a:t>
            </a:r>
            <a:r>
              <a:rPr lang="ru-RU" dirty="0"/>
              <a:t>Во прилог следи ранг листата на проекти.</a:t>
            </a:r>
            <a:endParaRPr lang="mk-MK" dirty="0"/>
          </a:p>
        </p:txBody>
      </p:sp>
    </p:spTree>
    <p:extLst>
      <p:ext uri="{BB962C8B-B14F-4D97-AF65-F5344CB8AC3E}">
        <p14:creationId xmlns:p14="http://schemas.microsoft.com/office/powerpoint/2010/main" val="236322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B389C6F-311F-4BB4-8C87-7EDC2DC0E5B0}"/>
              </a:ext>
            </a:extLst>
          </p:cNvPr>
          <p:cNvGraphicFramePr>
            <a:graphicFrameLocks noGrp="1" noChangeAspect="1"/>
          </p:cNvGraphicFramePr>
          <p:nvPr>
            <p:ph idx="1"/>
            <p:extLst/>
          </p:nvPr>
        </p:nvGraphicFramePr>
        <p:xfrm>
          <a:off x="505143" y="1873405"/>
          <a:ext cx="9185266" cy="4148253"/>
        </p:xfrm>
        <a:graphic>
          <a:graphicData uri="http://schemas.openxmlformats.org/presentationml/2006/ole">
            <mc:AlternateContent xmlns:mc="http://schemas.openxmlformats.org/markup-compatibility/2006">
              <mc:Choice xmlns:v="urn:schemas-microsoft-com:vml" Requires="v">
                <p:oleObj spid="_x0000_s4257" name="Visio" r:id="rId3" imgW="4654524" imgH="2165465" progId="Visio.Drawing.15">
                  <p:embed/>
                </p:oleObj>
              </mc:Choice>
              <mc:Fallback>
                <p:oleObj name="Visio" r:id="rId3" imgW="4654524" imgH="2165465"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3" y="1873405"/>
                        <a:ext cx="9185266" cy="4148253"/>
                      </a:xfrm>
                      <a:prstGeom prst="rect">
                        <a:avLst/>
                      </a:prstGeom>
                      <a:noFill/>
                    </p:spPr>
                  </p:pic>
                </p:oleObj>
              </mc:Fallback>
            </mc:AlternateContent>
          </a:graphicData>
        </a:graphic>
      </p:graphicFrame>
      <p:pic>
        <p:nvPicPr>
          <p:cNvPr id="2" name="Picture 1"/>
          <p:cNvPicPr>
            <a:picLocks noChangeAspect="1"/>
          </p:cNvPicPr>
          <p:nvPr/>
        </p:nvPicPr>
        <p:blipFill>
          <a:blip r:embed="rId5"/>
          <a:stretch>
            <a:fillRect/>
          </a:stretch>
        </p:blipFill>
        <p:spPr>
          <a:xfrm>
            <a:off x="92984" y="150773"/>
            <a:ext cx="2304488" cy="1560711"/>
          </a:xfrm>
          <a:prstGeom prst="rect">
            <a:avLst/>
          </a:prstGeom>
        </p:spPr>
      </p:pic>
    </p:spTree>
    <p:extLst>
      <p:ext uri="{BB962C8B-B14F-4D97-AF65-F5344CB8AC3E}">
        <p14:creationId xmlns:p14="http://schemas.microsoft.com/office/powerpoint/2010/main" val="2628882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825" y="72719"/>
            <a:ext cx="2304488" cy="156071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45165389"/>
              </p:ext>
            </p:extLst>
          </p:nvPr>
        </p:nvGraphicFramePr>
        <p:xfrm>
          <a:off x="140677" y="1716257"/>
          <a:ext cx="11971602" cy="5031028"/>
        </p:xfrm>
        <a:graphic>
          <a:graphicData uri="http://schemas.openxmlformats.org/drawingml/2006/table">
            <a:tbl>
              <a:tblPr firstRow="1" bandRow="1">
                <a:tableStyleId>{5C22544A-7EE6-4342-B048-85BDC9FD1C3A}</a:tableStyleId>
              </a:tblPr>
              <a:tblGrid>
                <a:gridCol w="2992901"/>
                <a:gridCol w="2072010"/>
                <a:gridCol w="2072008"/>
                <a:gridCol w="4834683"/>
              </a:tblGrid>
              <a:tr h="290326">
                <a:tc>
                  <a:txBody>
                    <a:bodyPr/>
                    <a:lstStyle/>
                    <a:p>
                      <a:pPr indent="228600" algn="ctr">
                        <a:spcAft>
                          <a:spcPts val="0"/>
                        </a:spcAft>
                      </a:pPr>
                      <a:r>
                        <a:rPr lang="mk-MK"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Проект</a:t>
                      </a:r>
                      <a:endParaRPr lang="mk-MK" sz="20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Комплексност</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Приоритет</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Забелешка</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0406">
                <a:tc>
                  <a:txBody>
                    <a:bodyPr/>
                    <a:lstStyle/>
                    <a:p>
                      <a:pPr indent="228600" algn="l">
                        <a:spcAft>
                          <a:spcPts val="0"/>
                        </a:spcAft>
                      </a:pP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БИФИДЕКС група проекти </a:t>
                      </a:r>
                      <a:endParaRPr lang="mk-MK" sz="1400" b="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mk-MK" sz="1400" b="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mk-MK" sz="1400" b="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Реализацијата на овие проекти зависи од одлуките на владите на 6 </a:t>
                      </a:r>
                      <a:r>
                        <a:rPr lang="mk-MK" sz="14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јурисдикции</a:t>
                      </a: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и Управниот Одбор на БИФИДЕКС</a:t>
                      </a:r>
                      <a:endParaRPr lang="mk-MK" sz="1400" b="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09685">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Единствен регистар на политички изложени лица (</a:t>
                      </a:r>
                      <a:r>
                        <a:rPr lang="mk-MK"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Politicly</a:t>
                      </a: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mk-MK"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Exposed</a:t>
                      </a: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mk-MK"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Persons</a:t>
                      </a: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PEP)</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Потребна е законска рамка и одлука на Влада</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0406">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Преку - гранична регистрација на компании (ЕУ Директива 2019/1151)</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Проектот е пријавен за финансирање преку ИПА 3 инструментот на ЕУ, се очекува одговор</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540812">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Барања на Законот за јазиците</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Утврдена е повреда на Законот за јазиците. Во претходна фаза дадени се две опции, во зависност од достапност на финансии треба да се одлучи. При тоа треба да се земе предвид и организацискиот ефект кој реализацијата на овој проект би го имал. </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77804">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Интегриран регистар на Обезбедени побарувања</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Потребно е надворешно финансирање за проектот и интервенција во законската рамка</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06457">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Вметнување на атрибут „РОД“ во сите системи </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 name="Picture 7"/>
          <p:cNvPicPr>
            <a:picLocks noChangeAspect="1"/>
          </p:cNvPicPr>
          <p:nvPr/>
        </p:nvPicPr>
        <p:blipFill>
          <a:blip r:embed="rId3"/>
          <a:stretch>
            <a:fillRect/>
          </a:stretch>
        </p:blipFill>
        <p:spPr>
          <a:xfrm>
            <a:off x="2470559" y="465610"/>
            <a:ext cx="9980017" cy="749873"/>
          </a:xfrm>
          <a:prstGeom prst="rect">
            <a:avLst/>
          </a:prstGeom>
        </p:spPr>
      </p:pic>
    </p:spTree>
    <p:extLst>
      <p:ext uri="{BB962C8B-B14F-4D97-AF65-F5344CB8AC3E}">
        <p14:creationId xmlns:p14="http://schemas.microsoft.com/office/powerpoint/2010/main" val="4238356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467" y="102389"/>
            <a:ext cx="2304488" cy="1560711"/>
          </a:xfrm>
          <a:prstGeom prst="rect">
            <a:avLst/>
          </a:prstGeom>
        </p:spPr>
      </p:pic>
      <p:pic>
        <p:nvPicPr>
          <p:cNvPr id="5" name="Picture 4"/>
          <p:cNvPicPr>
            <a:picLocks noChangeAspect="1"/>
          </p:cNvPicPr>
          <p:nvPr/>
        </p:nvPicPr>
        <p:blipFill>
          <a:blip r:embed="rId3"/>
          <a:stretch>
            <a:fillRect/>
          </a:stretch>
        </p:blipFill>
        <p:spPr>
          <a:xfrm>
            <a:off x="2428355" y="395268"/>
            <a:ext cx="9980017" cy="74987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61376139"/>
              </p:ext>
            </p:extLst>
          </p:nvPr>
        </p:nvGraphicFramePr>
        <p:xfrm>
          <a:off x="140677" y="1716256"/>
          <a:ext cx="11971602" cy="4979965"/>
        </p:xfrm>
        <a:graphic>
          <a:graphicData uri="http://schemas.openxmlformats.org/drawingml/2006/table">
            <a:tbl>
              <a:tblPr firstRow="1" bandRow="1">
                <a:tableStyleId>{5C22544A-7EE6-4342-B048-85BDC9FD1C3A}</a:tableStyleId>
              </a:tblPr>
              <a:tblGrid>
                <a:gridCol w="2992901"/>
                <a:gridCol w="1860453"/>
                <a:gridCol w="1842867"/>
                <a:gridCol w="5275381"/>
              </a:tblGrid>
              <a:tr h="319582">
                <a:tc>
                  <a:txBody>
                    <a:bodyPr/>
                    <a:lstStyle/>
                    <a:p>
                      <a:pPr indent="228600" algn="ctr">
                        <a:spcAft>
                          <a:spcPts val="0"/>
                        </a:spcAft>
                      </a:pPr>
                      <a:r>
                        <a:rPr lang="mk-MK"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Проект</a:t>
                      </a:r>
                      <a:endParaRPr lang="mk-MK" sz="20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Комплексност</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Приоритет</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ctr">
                        <a:spcAft>
                          <a:spcPts val="0"/>
                        </a:spcAft>
                      </a:pPr>
                      <a:r>
                        <a:rPr lang="mk-MK" sz="18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Забелешка</a:t>
                      </a:r>
                      <a:endParaRPr lang="mk-MK" sz="18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94830">
                <a:tc>
                  <a:txBody>
                    <a:bodyPr/>
                    <a:lstStyle/>
                    <a:p>
                      <a:pPr indent="228600" algn="l">
                        <a:spcAft>
                          <a:spcPts val="0"/>
                        </a:spcAft>
                      </a:pPr>
                      <a:r>
                        <a:rPr lang="mk-MK" sz="1400" b="0">
                          <a:solidFill>
                            <a:srgbClr val="000000"/>
                          </a:solidFill>
                          <a:effectLst/>
                          <a:latin typeface="Calibri" panose="020F0502020204030204" pitchFamily="34" charset="0"/>
                          <a:ea typeface="Calibri" panose="020F0502020204030204" pitchFamily="34" charset="0"/>
                          <a:cs typeface="Calibri" panose="020F0502020204030204" pitchFamily="34" charset="0"/>
                        </a:rPr>
                        <a:t>Платформа за лиценци</a:t>
                      </a:r>
                      <a:endParaRPr lang="mk-MK" sz="1400" b="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mk-MK" sz="1400" b="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mk-MK" sz="1400" b="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Првичните испитувања покажаа дека бројот на лиценци кои се на </a:t>
                      </a:r>
                      <a:r>
                        <a:rPr lang="mk-MK" sz="14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интероперабилност </a:t>
                      </a: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 многу мал и доколку нема динамика на зголемување на бројот на лиценци кои се издаваат преку </a:t>
                      </a:r>
                      <a:r>
                        <a:rPr lang="mk-MK" sz="14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интероперабилност, </a:t>
                      </a:r>
                      <a:r>
                        <a:rPr lang="mk-MK"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проектот би бил неизводлив. </a:t>
                      </a:r>
                      <a:endParaRPr lang="mk-MK" sz="1400" b="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71123">
                <a:tc>
                  <a:txBody>
                    <a:bodyPr/>
                    <a:lstStyle/>
                    <a:p>
                      <a:pPr indent="228600" algn="l">
                        <a:spcAft>
                          <a:spcPts val="0"/>
                        </a:spcAft>
                      </a:pPr>
                      <a:r>
                        <a:rPr lang="mk-MK"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Нов модел на финансиско известување на НВО секторот и нова платформа</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Потребна е измена на законската рамка и изнаоѓање на надворешен извор на финансирање. </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07769">
                <a:tc>
                  <a:txBody>
                    <a:bodyPr/>
                    <a:lstStyle/>
                    <a:p>
                      <a:pPr indent="228600" algn="l">
                        <a:spcAft>
                          <a:spcPts val="0"/>
                        </a:spcAft>
                      </a:pPr>
                      <a:r>
                        <a:rPr lang="mk-MK"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Активирање на банкарска сметка</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Проектот би имал финансиска смисла само со зголемување на тарифата за уписи на ЦР. </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615538">
                <a:tc>
                  <a:txBody>
                    <a:bodyPr/>
                    <a:lstStyle/>
                    <a:p>
                      <a:pPr indent="228600" algn="l">
                        <a:spcAft>
                          <a:spcPts val="0"/>
                        </a:spcAft>
                      </a:pPr>
                      <a:r>
                        <a:rPr lang="mk-MK"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Централизирана платформа за инвеститори и корисници на државна помош</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Потребно е да се испита расположението на Владата за овој проект со оглед на промена на околности од негово иницијално конципирање. </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71123">
                <a:tc>
                  <a:txBody>
                    <a:bodyPr/>
                    <a:lstStyle/>
                    <a:p>
                      <a:pPr indent="228600" algn="l">
                        <a:spcAft>
                          <a:spcPts val="0"/>
                        </a:spcAft>
                      </a:pPr>
                      <a:r>
                        <a:rPr lang="mk-MK"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Идентификација на странци-нерезиденти преку единствен даночен број</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r">
                        <a:spcAft>
                          <a:spcPts val="0"/>
                        </a:spcAft>
                      </a:pPr>
                      <a:r>
                        <a:rPr lang="mk-M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mk-MK" sz="140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lgn="l">
                        <a:spcAft>
                          <a:spcPts val="0"/>
                        </a:spcAft>
                      </a:pPr>
                      <a:r>
                        <a:rPr lang="mk-M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Потребно е надворешно финансирање. </a:t>
                      </a:r>
                      <a:endParaRPr lang="mk-MK" sz="140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1981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4023" y="634954"/>
            <a:ext cx="5383205" cy="584775"/>
          </a:xfrm>
          <a:prstGeom prst="rect">
            <a:avLst/>
          </a:prstGeom>
        </p:spPr>
        <p:txBody>
          <a:bodyPr wrap="none">
            <a:spAutoFit/>
          </a:bodyPr>
          <a:lstStyle/>
          <a:p>
            <a:r>
              <a:rPr lang="ru-RU" sz="3200" b="1" dirty="0"/>
              <a:t>Дел </a:t>
            </a:r>
            <a:r>
              <a:rPr lang="en-US" sz="3200" b="1" dirty="0"/>
              <a:t>6</a:t>
            </a:r>
            <a:r>
              <a:rPr lang="ru-RU" sz="3200" b="1" dirty="0" smtClean="0"/>
              <a:t>: </a:t>
            </a:r>
            <a:r>
              <a:rPr lang="ru-RU" sz="3200" b="1" dirty="0"/>
              <a:t>Цели и препораки</a:t>
            </a:r>
          </a:p>
        </p:txBody>
      </p:sp>
      <p:pic>
        <p:nvPicPr>
          <p:cNvPr id="5" name="Picture 4"/>
          <p:cNvPicPr>
            <a:picLocks noChangeAspect="1"/>
          </p:cNvPicPr>
          <p:nvPr/>
        </p:nvPicPr>
        <p:blipFill>
          <a:blip r:embed="rId2"/>
          <a:stretch>
            <a:fillRect/>
          </a:stretch>
        </p:blipFill>
        <p:spPr>
          <a:xfrm>
            <a:off x="92979" y="72709"/>
            <a:ext cx="2304488" cy="1560711"/>
          </a:xfrm>
          <a:prstGeom prst="rect">
            <a:avLst/>
          </a:prstGeom>
        </p:spPr>
      </p:pic>
      <p:pic>
        <p:nvPicPr>
          <p:cNvPr id="2" name="Picture 1"/>
          <p:cNvPicPr>
            <a:picLocks noChangeAspect="1"/>
          </p:cNvPicPr>
          <p:nvPr/>
        </p:nvPicPr>
        <p:blipFill>
          <a:blip r:embed="rId3"/>
          <a:stretch>
            <a:fillRect/>
          </a:stretch>
        </p:blipFill>
        <p:spPr>
          <a:xfrm>
            <a:off x="2749006" y="1450647"/>
            <a:ext cx="6693988" cy="1347333"/>
          </a:xfrm>
          <a:prstGeom prst="rect">
            <a:avLst/>
          </a:prstGeom>
        </p:spPr>
      </p:pic>
      <p:sp>
        <p:nvSpPr>
          <p:cNvPr id="3" name="Rectangle 2"/>
          <p:cNvSpPr/>
          <p:nvPr/>
        </p:nvSpPr>
        <p:spPr>
          <a:xfrm>
            <a:off x="769434" y="3238524"/>
            <a:ext cx="10972800" cy="1200329"/>
          </a:xfrm>
          <a:prstGeom prst="rect">
            <a:avLst/>
          </a:prstGeom>
        </p:spPr>
        <p:txBody>
          <a:bodyPr wrap="square">
            <a:spAutoFit/>
          </a:bodyPr>
          <a:lstStyle/>
          <a:p>
            <a:r>
              <a:rPr lang="ru-RU" dirty="0"/>
              <a:t>Клучната цел на Развојната стратегија е подобрување на севкупната деловна клима во земјата. Цел и фокус на оваа стратегија претставува идентификацијата на можностите за воведување на нови регистри и услуги кои би го детерминирале развојот на Централниот регистар во периодот од 2023 до 2027 година.</a:t>
            </a:r>
          </a:p>
        </p:txBody>
      </p:sp>
    </p:spTree>
    <p:extLst>
      <p:ext uri="{BB962C8B-B14F-4D97-AF65-F5344CB8AC3E}">
        <p14:creationId xmlns:p14="http://schemas.microsoft.com/office/powerpoint/2010/main" val="1799302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681" y="39261"/>
            <a:ext cx="2304488" cy="1560711"/>
          </a:xfrm>
          <a:prstGeom prst="rect">
            <a:avLst/>
          </a:prstGeom>
        </p:spPr>
      </p:pic>
      <p:pic>
        <p:nvPicPr>
          <p:cNvPr id="7" name="Picture 6"/>
          <p:cNvPicPr>
            <a:picLocks noChangeAspect="1"/>
          </p:cNvPicPr>
          <p:nvPr/>
        </p:nvPicPr>
        <p:blipFill>
          <a:blip r:embed="rId3"/>
          <a:stretch>
            <a:fillRect/>
          </a:stretch>
        </p:blipFill>
        <p:spPr>
          <a:xfrm>
            <a:off x="2905121" y="257463"/>
            <a:ext cx="6693988" cy="1347333"/>
          </a:xfrm>
          <a:prstGeom prst="rect">
            <a:avLst/>
          </a:prstGeom>
        </p:spPr>
      </p:pic>
      <p:sp>
        <p:nvSpPr>
          <p:cNvPr id="8" name="Rectangle 7"/>
          <p:cNvSpPr/>
          <p:nvPr/>
        </p:nvSpPr>
        <p:spPr>
          <a:xfrm>
            <a:off x="546409" y="1566973"/>
            <a:ext cx="11463453" cy="369332"/>
          </a:xfrm>
          <a:prstGeom prst="rect">
            <a:avLst/>
          </a:prstGeom>
        </p:spPr>
        <p:txBody>
          <a:bodyPr wrap="square">
            <a:spAutoFit/>
          </a:bodyPr>
          <a:lstStyle/>
          <a:p>
            <a:r>
              <a:rPr lang="ru-RU" b="1" dirty="0"/>
              <a:t>Клучните цели од аспект на </a:t>
            </a:r>
            <a:r>
              <a:rPr lang="ru-RU" b="1" dirty="0" smtClean="0"/>
              <a:t>државата и </a:t>
            </a:r>
            <a:r>
              <a:rPr lang="mk-MK" b="1" dirty="0" smtClean="0"/>
              <a:t>бизнис заедницата</a:t>
            </a:r>
            <a:r>
              <a:rPr lang="ru-RU" b="1" dirty="0" smtClean="0"/>
              <a:t> </a:t>
            </a:r>
            <a:r>
              <a:rPr lang="ru-RU" b="1" dirty="0"/>
              <a:t>се следните:</a:t>
            </a:r>
          </a:p>
        </p:txBody>
      </p:sp>
      <p:sp>
        <p:nvSpPr>
          <p:cNvPr id="10" name="Rectangle 9"/>
          <p:cNvSpPr/>
          <p:nvPr/>
        </p:nvSpPr>
        <p:spPr>
          <a:xfrm>
            <a:off x="122663" y="2069442"/>
            <a:ext cx="11931805" cy="5386090"/>
          </a:xfrm>
          <a:prstGeom prst="rect">
            <a:avLst/>
          </a:prstGeom>
        </p:spPr>
        <p:txBody>
          <a:bodyPr wrap="square">
            <a:spAutoFit/>
          </a:bodyPr>
          <a:lstStyle/>
          <a:p>
            <a:pPr marL="285750" indent="-285750">
              <a:buFont typeface="Arial" panose="020B0604020202020204" pitchFamily="34" charset="0"/>
              <a:buChar char="•"/>
            </a:pPr>
            <a:r>
              <a:rPr lang="ru-RU" sz="1200" dirty="0" smtClean="0"/>
              <a:t>Промовирање </a:t>
            </a:r>
            <a:r>
              <a:rPr lang="ru-RU" sz="1200" dirty="0"/>
              <a:t>прекугранични деловни активности и трговија</a:t>
            </a:r>
          </a:p>
          <a:p>
            <a:r>
              <a:rPr lang="ru-RU" sz="1200" dirty="0" smtClean="0"/>
              <a:t>•     Подобрување </a:t>
            </a:r>
            <a:r>
              <a:rPr lang="ru-RU" sz="1200" dirty="0"/>
              <a:t>на инвестициската клима во регионот</a:t>
            </a:r>
          </a:p>
          <a:p>
            <a:r>
              <a:rPr lang="ru-RU" sz="1200" dirty="0" smtClean="0"/>
              <a:t>•    Обезбедување </a:t>
            </a:r>
            <a:r>
              <a:rPr lang="ru-RU" sz="1200" dirty="0"/>
              <a:t>слободно движење на бизниси и услуги низ целиот регион</a:t>
            </a:r>
          </a:p>
          <a:p>
            <a:r>
              <a:rPr lang="ru-RU" sz="1200" dirty="0" smtClean="0"/>
              <a:t>•    Зголемување </a:t>
            </a:r>
            <a:r>
              <a:rPr lang="ru-RU" sz="1200" dirty="0"/>
              <a:t>на заштитата на доверителите и третите страни преку обелоденување на информации за дисквалификувани директори.</a:t>
            </a:r>
          </a:p>
          <a:p>
            <a:pPr marL="285750" indent="-285750">
              <a:buFont typeface="Arial" panose="020B0604020202020204" pitchFamily="34" charset="0"/>
              <a:buChar char="•"/>
            </a:pPr>
            <a:r>
              <a:rPr lang="ru-RU" sz="1200" dirty="0" smtClean="0"/>
              <a:t>Воведување </a:t>
            </a:r>
            <a:r>
              <a:rPr lang="ru-RU" sz="1200" dirty="0"/>
              <a:t>на единствена евиденција за политички изложени лица</a:t>
            </a:r>
          </a:p>
          <a:p>
            <a:pPr marL="285750" indent="-285750">
              <a:buFont typeface="Arial" panose="020B0604020202020204" pitchFamily="34" charset="0"/>
              <a:buChar char="•"/>
            </a:pPr>
            <a:r>
              <a:rPr lang="ru-RU" sz="1200" dirty="0" smtClean="0"/>
              <a:t>Консолидација </a:t>
            </a:r>
            <a:r>
              <a:rPr lang="ru-RU" sz="1200" dirty="0"/>
              <a:t>на постојните записи за ПИЛ од УФР, ДКСК, Собрание на РСМ и Влада</a:t>
            </a:r>
          </a:p>
          <a:p>
            <a:pPr marL="285750" indent="-285750">
              <a:buFont typeface="Arial" panose="020B0604020202020204" pitchFamily="34" charset="0"/>
              <a:buChar char="•"/>
            </a:pPr>
            <a:r>
              <a:rPr lang="ru-RU" sz="1200" dirty="0" smtClean="0"/>
              <a:t>Зголемување </a:t>
            </a:r>
            <a:r>
              <a:rPr lang="ru-RU" sz="1200" dirty="0"/>
              <a:t>на транспарентноста и придонес во борбата против </a:t>
            </a:r>
            <a:r>
              <a:rPr lang="ru-RU" sz="1200" dirty="0" smtClean="0"/>
              <a:t>корупција</a:t>
            </a:r>
          </a:p>
          <a:p>
            <a:pPr marL="285750" indent="-285750">
              <a:buFont typeface="Arial" panose="020B0604020202020204" pitchFamily="34" charset="0"/>
              <a:buChar char="•"/>
            </a:pPr>
            <a:r>
              <a:rPr lang="ru-RU" sz="1200" dirty="0" smtClean="0"/>
              <a:t>Добивање </a:t>
            </a:r>
            <a:r>
              <a:rPr lang="ru-RU" sz="1200" dirty="0"/>
              <a:t>на прецизни родово-разделени податоци за анализа и планирање политики насочени кон зголемување на женското претприемништво</a:t>
            </a:r>
          </a:p>
          <a:p>
            <a:pPr marL="285750" indent="-285750">
              <a:buFont typeface="Arial" panose="020B0604020202020204" pitchFamily="34" charset="0"/>
              <a:buChar char="•"/>
            </a:pPr>
            <a:r>
              <a:rPr lang="ru-RU" sz="1200" dirty="0" smtClean="0"/>
              <a:t>Добивање </a:t>
            </a:r>
            <a:r>
              <a:rPr lang="ru-RU" sz="1200" dirty="0"/>
              <a:t>прецизна аналитика за планирање на инструменти за помош на МСП на жени претприемачи по сектори и </a:t>
            </a:r>
            <a:r>
              <a:rPr lang="ru-RU" sz="1200" dirty="0" smtClean="0"/>
              <a:t>индустрии</a:t>
            </a:r>
            <a:endParaRPr lang="en-US" sz="1200" dirty="0" smtClean="0"/>
          </a:p>
          <a:p>
            <a:pPr marL="285750" indent="-285750">
              <a:buFont typeface="Arial" panose="020B0604020202020204" pitchFamily="34" charset="0"/>
              <a:buChar char="•"/>
            </a:pPr>
            <a:r>
              <a:rPr lang="ru-RU" sz="1200" dirty="0" smtClean="0"/>
              <a:t>Подигање </a:t>
            </a:r>
            <a:r>
              <a:rPr lang="ru-RU" sz="1200" dirty="0"/>
              <a:t>на свеста и достапноста на информации за деловниот сектор во врска со барањата по однос на специфични активности пред влез во деловен потфат. </a:t>
            </a:r>
          </a:p>
          <a:p>
            <a:pPr marL="285750" indent="-285750">
              <a:buFont typeface="Arial" panose="020B0604020202020204" pitchFamily="34" charset="0"/>
              <a:buChar char="•"/>
            </a:pPr>
            <a:r>
              <a:rPr lang="ru-RU" sz="1200" dirty="0" smtClean="0"/>
              <a:t>Сеопфатна </a:t>
            </a:r>
            <a:r>
              <a:rPr lang="ru-RU" sz="1200" dirty="0"/>
              <a:t>евиденција на сите издадени лиценци и дозволи во земјата, со нивниот статус, важност, интегрирана со статусните податоци на носителите на лиценци и дозволи. </a:t>
            </a:r>
          </a:p>
          <a:p>
            <a:pPr marL="285750" indent="-285750">
              <a:buFont typeface="Arial" panose="020B0604020202020204" pitchFamily="34" charset="0"/>
              <a:buChar char="•"/>
            </a:pPr>
            <a:r>
              <a:rPr lang="ru-RU" sz="1200" dirty="0" smtClean="0"/>
              <a:t>Зголемување </a:t>
            </a:r>
            <a:r>
              <a:rPr lang="ru-RU" sz="1200" dirty="0"/>
              <a:t>на транспарентноста на процесот на издавање и одржување на лиценците и дозволите. </a:t>
            </a:r>
          </a:p>
          <a:p>
            <a:pPr marL="285750" indent="-285750">
              <a:buFont typeface="Arial" panose="020B0604020202020204" pitchFamily="34" charset="0"/>
              <a:buChar char="•"/>
            </a:pPr>
            <a:r>
              <a:rPr lang="ru-RU" sz="1200" dirty="0" smtClean="0"/>
              <a:t>Мониторинг </a:t>
            </a:r>
            <a:r>
              <a:rPr lang="ru-RU" sz="1200" dirty="0"/>
              <a:t>на важноста на лиценците и дозволите. </a:t>
            </a:r>
          </a:p>
          <a:p>
            <a:pPr marL="285750" indent="-285750">
              <a:buFont typeface="Arial" panose="020B0604020202020204" pitchFamily="34" charset="0"/>
              <a:buChar char="•"/>
            </a:pPr>
            <a:r>
              <a:rPr lang="ru-RU" sz="1200" dirty="0" smtClean="0"/>
              <a:t>Аналитичка </a:t>
            </a:r>
            <a:r>
              <a:rPr lang="ru-RU" sz="1200" dirty="0"/>
              <a:t>основа за планирање на инспекциски надзор. </a:t>
            </a:r>
            <a:endParaRPr lang="en-US" sz="1200" dirty="0" smtClean="0"/>
          </a:p>
          <a:p>
            <a:pPr marL="285750" indent="-285750">
              <a:buFont typeface="Arial" panose="020B0604020202020204" pitchFamily="34" charset="0"/>
              <a:buChar char="•"/>
            </a:pPr>
            <a:r>
              <a:rPr lang="ru-RU" sz="1200" dirty="0" smtClean="0"/>
              <a:t>Исполнување </a:t>
            </a:r>
            <a:r>
              <a:rPr lang="ru-RU" sz="1200" dirty="0"/>
              <a:t>на законската обврска според ЗССПФТ за дигитална идентификација на </a:t>
            </a:r>
            <a:r>
              <a:rPr lang="ru-RU" sz="1200" dirty="0" smtClean="0"/>
              <a:t>клиентот</a:t>
            </a:r>
          </a:p>
          <a:p>
            <a:pPr marL="285750" indent="-285750">
              <a:buFont typeface="Arial" panose="020B0604020202020204" pitchFamily="34" charset="0"/>
              <a:buChar char="•"/>
            </a:pPr>
            <a:r>
              <a:rPr lang="ru-RU" sz="1200" dirty="0" smtClean="0"/>
              <a:t>Ќе </a:t>
            </a:r>
            <a:r>
              <a:rPr lang="ru-RU" sz="1200" dirty="0"/>
              <a:t>се олеснат и намалат бирократските процедури за влез во бизнисот на деловната </a:t>
            </a:r>
            <a:r>
              <a:rPr lang="ru-RU" sz="1200" dirty="0" smtClean="0"/>
              <a:t>заедница</a:t>
            </a:r>
          </a:p>
          <a:p>
            <a:pPr marL="285750" indent="-285750">
              <a:buFont typeface="Arial" panose="020B0604020202020204" pitchFamily="34" charset="0"/>
              <a:buChar char="•"/>
            </a:pPr>
            <a:r>
              <a:rPr lang="ru-RU" sz="1200" dirty="0"/>
              <a:t>Интегриран систем за управување со субвенции и финансиска </a:t>
            </a:r>
            <a:r>
              <a:rPr lang="ru-RU" sz="1200" dirty="0" smtClean="0"/>
              <a:t>помош</a:t>
            </a:r>
          </a:p>
          <a:p>
            <a:pPr marL="285750" indent="-285750">
              <a:buFont typeface="Arial" panose="020B0604020202020204" pitchFamily="34" charset="0"/>
              <a:buChar char="•"/>
            </a:pPr>
            <a:r>
              <a:rPr lang="ru-RU" sz="1200" dirty="0"/>
              <a:t>Воведувањето на ЕДБ како критериум за идентификација на странци – нерезиденти ќе ја зголеми правната сигурност и позитивната идентификација на лицата. </a:t>
            </a:r>
          </a:p>
          <a:p>
            <a:pPr marL="285750" indent="-285750">
              <a:buFont typeface="Arial" panose="020B0604020202020204" pitchFamily="34" charset="0"/>
              <a:buChar char="•"/>
            </a:pPr>
            <a:endParaRPr lang="ru-RU" sz="12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ru-RU" sz="1600" dirty="0"/>
          </a:p>
          <a:p>
            <a:endParaRPr lang="ru-RU" dirty="0"/>
          </a:p>
          <a:p>
            <a:endParaRPr lang="ru-RU" dirty="0"/>
          </a:p>
        </p:txBody>
      </p:sp>
    </p:spTree>
    <p:extLst>
      <p:ext uri="{BB962C8B-B14F-4D97-AF65-F5344CB8AC3E}">
        <p14:creationId xmlns:p14="http://schemas.microsoft.com/office/powerpoint/2010/main" val="3258597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210" y="1605774"/>
            <a:ext cx="12102790" cy="6426375"/>
          </a:xfrm>
          <a:prstGeom prst="rect">
            <a:avLst/>
          </a:prstGeom>
        </p:spPr>
        <p:txBody>
          <a:bodyPr wrap="square">
            <a:spAutoFit/>
          </a:bodyPr>
          <a:lstStyle/>
          <a:p>
            <a:pPr>
              <a:lnSpc>
                <a:spcPct val="110000"/>
              </a:lnSpc>
            </a:pPr>
            <a:endParaRPr lang="mk-MK" sz="1600" dirty="0"/>
          </a:p>
          <a:p>
            <a:r>
              <a:rPr lang="mk-MK" b="1" dirty="0" smtClean="0"/>
              <a:t>Клучните цели од аспект на корисник се следните</a:t>
            </a:r>
            <a:r>
              <a:rPr lang="mk-MK" dirty="0" smtClean="0"/>
              <a:t>:</a:t>
            </a:r>
          </a:p>
          <a:p>
            <a:endParaRPr lang="en-US" sz="1600" dirty="0" smtClean="0"/>
          </a:p>
          <a:p>
            <a:pPr marL="285750" indent="-285750">
              <a:buFont typeface="Arial" panose="020B0604020202020204" pitchFamily="34" charset="0"/>
              <a:buChar char="•"/>
            </a:pPr>
            <a:r>
              <a:rPr lang="mk-MK" sz="1400" dirty="0" smtClean="0"/>
              <a:t>П</a:t>
            </a:r>
            <a:r>
              <a:rPr lang="ru-RU" sz="1400" dirty="0" smtClean="0"/>
              <a:t>одигнување на  квалитетот на испорачана услуга кон граѓаните на многу повисоко ниво</a:t>
            </a:r>
            <a:endParaRPr lang="en-US" sz="1400" dirty="0" smtClean="0"/>
          </a:p>
          <a:p>
            <a:pPr marL="285750" lvl="0" indent="-285750">
              <a:buFont typeface="Arial" panose="020B0604020202020204" pitchFamily="34" charset="0"/>
              <a:buChar char="•"/>
            </a:pPr>
            <a:r>
              <a:rPr lang="mk-MK" sz="1400" dirty="0" smtClean="0"/>
              <a:t>Добивање на една единствена локација (електронска) преку која ќе може да се обезбедат сите услуги кои се потребни на деловниот субјект во текот на целиот животен циклус (од влез до излез);</a:t>
            </a:r>
            <a:endParaRPr lang="en-US" sz="1400" dirty="0" smtClean="0"/>
          </a:p>
          <a:p>
            <a:pPr marL="285750" lvl="0" indent="-285750">
              <a:buFont typeface="Arial" panose="020B0604020202020204" pitchFamily="34" charset="0"/>
              <a:buChar char="•"/>
            </a:pPr>
            <a:r>
              <a:rPr lang="mk-MK" sz="1400" dirty="0" smtClean="0"/>
              <a:t>Едноставен, брз и ефикасен начин за интеракција со јавниот сектор во функција на задоволување на потребите за известување;</a:t>
            </a:r>
            <a:endParaRPr lang="en-US" sz="1400" dirty="0" smtClean="0"/>
          </a:p>
          <a:p>
            <a:pPr marL="285750" lvl="0" indent="-285750">
              <a:buFont typeface="Arial" panose="020B0604020202020204" pitchFamily="34" charset="0"/>
              <a:buChar char="•"/>
            </a:pPr>
            <a:r>
              <a:rPr lang="mk-MK" sz="1400" dirty="0" smtClean="0"/>
              <a:t>Услуги прилагодени кон реалните потреби на деловниот субјект (</a:t>
            </a:r>
            <a:r>
              <a:rPr lang="mk-MK" sz="1400" dirty="0" err="1" smtClean="0"/>
              <a:t>микро-таргетирање</a:t>
            </a:r>
            <a:r>
              <a:rPr lang="mk-MK" sz="1400" dirty="0" smtClean="0"/>
              <a:t>);</a:t>
            </a:r>
            <a:endParaRPr lang="en-US" sz="1400" dirty="0" smtClean="0"/>
          </a:p>
          <a:p>
            <a:pPr marL="285750" lvl="0" indent="-285750">
              <a:buFont typeface="Arial" panose="020B0604020202020204" pitchFamily="34" charset="0"/>
              <a:buChar char="•"/>
            </a:pPr>
            <a:r>
              <a:rPr lang="mk-MK" sz="1400" dirty="0" smtClean="0"/>
              <a:t>Можност за добивање на услуги со додаден вредност изведени од постојните извори на податоци.</a:t>
            </a:r>
          </a:p>
          <a:p>
            <a:pPr marL="285750" lvl="0" indent="-285750">
              <a:buFont typeface="Arial" panose="020B0604020202020204" pitchFamily="34" charset="0"/>
              <a:buChar char="•"/>
            </a:pPr>
            <a:r>
              <a:rPr lang="ru-RU" sz="1400" dirty="0" smtClean="0"/>
              <a:t>Транспарентност во процесот на издавање, одржување и обнова на лиценците и дозволите, детална и централизирана евиденција. </a:t>
            </a:r>
          </a:p>
          <a:p>
            <a:pPr marL="285750" lvl="0" indent="-285750">
              <a:buFont typeface="Arial" panose="020B0604020202020204" pitchFamily="34" charset="0"/>
              <a:buChar char="•"/>
            </a:pPr>
            <a:r>
              <a:rPr lang="ru-RU" sz="1400" dirty="0" smtClean="0"/>
              <a:t>Обезбедување на трансакции и пристап до капитал врз основа на непоседовен залог. </a:t>
            </a:r>
          </a:p>
          <a:p>
            <a:pPr marL="285750" lvl="0" indent="-285750">
              <a:buFont typeface="Arial" panose="020B0604020202020204" pitchFamily="34" charset="0"/>
              <a:buChar char="•"/>
            </a:pPr>
            <a:r>
              <a:rPr lang="ru-RU" sz="1400" dirty="0" smtClean="0"/>
              <a:t>Технички </a:t>
            </a:r>
            <a:r>
              <a:rPr lang="ru-RU" sz="1400" dirty="0"/>
              <a:t>решенија во насока на подобрување на корисничкото искуство и поедноставување на </a:t>
            </a:r>
            <a:r>
              <a:rPr lang="ru-RU" sz="1400" dirty="0" smtClean="0"/>
              <a:t>процесот</a:t>
            </a:r>
          </a:p>
          <a:p>
            <a:pPr marL="285750" lvl="0" indent="-285750">
              <a:buFont typeface="Arial" panose="020B0604020202020204" pitchFamily="34" charset="0"/>
              <a:buChar char="•"/>
            </a:pPr>
            <a:r>
              <a:rPr lang="ru-RU" sz="1400" dirty="0" smtClean="0"/>
              <a:t>Стандардизација согласно </a:t>
            </a:r>
            <a:r>
              <a:rPr lang="ru-RU" sz="1400" dirty="0"/>
              <a:t>потребите за високо ниво на квалитет на </a:t>
            </a:r>
            <a:r>
              <a:rPr lang="ru-RU" sz="1400" dirty="0" smtClean="0"/>
              <a:t>податоците</a:t>
            </a:r>
          </a:p>
          <a:p>
            <a:pPr marL="285750" lvl="0" indent="-285750">
              <a:buFont typeface="Arial" panose="020B0604020202020204" pitchFamily="34" charset="0"/>
              <a:buChar char="•"/>
            </a:pPr>
            <a:r>
              <a:rPr lang="ru-RU" sz="1400" dirty="0" smtClean="0"/>
              <a:t>Да </a:t>
            </a:r>
            <a:r>
              <a:rPr lang="ru-RU" sz="1400" dirty="0"/>
              <a:t>се даде можност на припадниците на заедниците кои се повеќе од 20% во општините да можат да ја добијат услугата на својот мајчин </a:t>
            </a:r>
            <a:r>
              <a:rPr lang="ru-RU" sz="1400" dirty="0" smtClean="0"/>
              <a:t>јазик</a:t>
            </a:r>
          </a:p>
          <a:p>
            <a:pPr marL="285750" lvl="0" indent="-285750">
              <a:buFont typeface="Arial" panose="020B0604020202020204" pitchFamily="34" charset="0"/>
              <a:buChar char="•"/>
            </a:pPr>
            <a:r>
              <a:rPr lang="ru-RU" sz="1400" dirty="0" smtClean="0"/>
              <a:t>Зголемен </a:t>
            </a:r>
            <a:r>
              <a:rPr lang="ru-RU" sz="1400" dirty="0"/>
              <a:t>пристап до финансирање особено за секторот МСП</a:t>
            </a:r>
          </a:p>
          <a:p>
            <a:pPr marL="285750" lvl="0" indent="-285750">
              <a:buFont typeface="Arial" panose="020B0604020202020204" pitchFamily="34" charset="0"/>
              <a:buChar char="•"/>
            </a:pPr>
            <a:r>
              <a:rPr lang="ru-RU" sz="1400" dirty="0" smtClean="0"/>
              <a:t>Оптимизиран</a:t>
            </a:r>
            <a:r>
              <a:rPr lang="ru-RU" sz="1400" dirty="0"/>
              <a:t>, поефикасен и поевтин процес</a:t>
            </a:r>
          </a:p>
          <a:p>
            <a:pPr marL="285750" lvl="0" indent="-285750">
              <a:buFont typeface="Arial" panose="020B0604020202020204" pitchFamily="34" charset="0"/>
              <a:buChar char="•"/>
            </a:pPr>
            <a:r>
              <a:rPr lang="ru-RU" sz="1400" dirty="0" smtClean="0"/>
              <a:t>Целосно </a:t>
            </a:r>
            <a:r>
              <a:rPr lang="ru-RU" sz="1400" dirty="0"/>
              <a:t>електронска интеракција со Централниот регистар</a:t>
            </a:r>
          </a:p>
          <a:p>
            <a:pPr marL="285750" lvl="0" indent="-285750">
              <a:buFont typeface="Arial" panose="020B0604020202020204" pitchFamily="34" charset="0"/>
              <a:buChar char="•"/>
            </a:pPr>
            <a:r>
              <a:rPr lang="ru-RU" sz="1400" dirty="0" smtClean="0"/>
              <a:t>Огромна </a:t>
            </a:r>
            <a:r>
              <a:rPr lang="ru-RU" sz="1400" dirty="0"/>
              <a:t>палета на електронски услуги вклучувајќи услуги со додадена вредност</a:t>
            </a:r>
          </a:p>
          <a:p>
            <a:pPr marL="285750" lvl="0" indent="-285750">
              <a:buFont typeface="Arial" panose="020B0604020202020204" pitchFamily="34" charset="0"/>
              <a:buChar char="•"/>
            </a:pPr>
            <a:r>
              <a:rPr lang="ru-RU" sz="1400" dirty="0" smtClean="0"/>
              <a:t>Зголемена </a:t>
            </a:r>
            <a:r>
              <a:rPr lang="ru-RU" sz="1400" dirty="0"/>
              <a:t>правна сигурност и заштита на правата на трети лица</a:t>
            </a:r>
          </a:p>
          <a:p>
            <a:pPr marL="285750" lvl="0" indent="-285750">
              <a:buFont typeface="Arial" panose="020B0604020202020204" pitchFamily="34" charset="0"/>
              <a:buChar char="•"/>
            </a:pPr>
            <a:endParaRPr lang="ru-RU" sz="1600" dirty="0"/>
          </a:p>
          <a:p>
            <a:pPr marL="285750" lvl="0" indent="-285750">
              <a:buFont typeface="Arial" panose="020B0604020202020204" pitchFamily="34" charset="0"/>
              <a:buChar char="•"/>
            </a:pPr>
            <a:endParaRPr lang="ru-RU" sz="1600" dirty="0" smtClean="0"/>
          </a:p>
          <a:p>
            <a:pPr lvl="0"/>
            <a:endParaRPr lang="ru-RU" sz="1600" dirty="0" smtClean="0"/>
          </a:p>
          <a:p>
            <a:pPr lvl="0"/>
            <a:endParaRPr lang="ru-RU" sz="1600" dirty="0" smtClean="0"/>
          </a:p>
          <a:p>
            <a:pPr lvl="0"/>
            <a:endParaRPr lang="mk-MK" sz="1600" dirty="0" smtClean="0"/>
          </a:p>
        </p:txBody>
      </p:sp>
      <p:pic>
        <p:nvPicPr>
          <p:cNvPr id="7" name="Picture 6"/>
          <p:cNvPicPr>
            <a:picLocks noChangeAspect="1"/>
          </p:cNvPicPr>
          <p:nvPr/>
        </p:nvPicPr>
        <p:blipFill>
          <a:blip r:embed="rId2"/>
          <a:stretch>
            <a:fillRect/>
          </a:stretch>
        </p:blipFill>
        <p:spPr>
          <a:xfrm>
            <a:off x="104134" y="83868"/>
            <a:ext cx="2304488" cy="1560711"/>
          </a:xfrm>
          <a:prstGeom prst="rect">
            <a:avLst/>
          </a:prstGeom>
        </p:spPr>
      </p:pic>
      <p:sp>
        <p:nvSpPr>
          <p:cNvPr id="9" name="Rectangle 8"/>
          <p:cNvSpPr/>
          <p:nvPr/>
        </p:nvSpPr>
        <p:spPr>
          <a:xfrm>
            <a:off x="3189249" y="389629"/>
            <a:ext cx="6690731" cy="1077218"/>
          </a:xfrm>
          <a:prstGeom prst="rect">
            <a:avLst/>
          </a:prstGeom>
        </p:spPr>
        <p:txBody>
          <a:bodyPr wrap="square">
            <a:spAutoFit/>
          </a:bodyPr>
          <a:lstStyle/>
          <a:p>
            <a:pPr algn="ctr"/>
            <a:r>
              <a:rPr lang="mk-MK" sz="3200" b="1" dirty="0">
                <a:latin typeface="Roboto" panose="02000000000000000000" pitchFamily="2" charset="0"/>
                <a:ea typeface="Roboto" panose="02000000000000000000" pitchFamily="2" charset="0"/>
              </a:rPr>
              <a:t>Клучни цели на </a:t>
            </a:r>
            <a:r>
              <a:rPr lang="mk-MK" sz="3200" b="1" dirty="0" smtClean="0">
                <a:latin typeface="Roboto" panose="02000000000000000000" pitchFamily="2" charset="0"/>
                <a:ea typeface="Roboto" panose="02000000000000000000" pitchFamily="2" charset="0"/>
              </a:rPr>
              <a:t>Развојната стратегија 2023-2027</a:t>
            </a:r>
            <a:endParaRPr lang="en-US" sz="32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07055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537" y="1482657"/>
            <a:ext cx="11508058" cy="6309420"/>
          </a:xfrm>
          <a:prstGeom prst="rect">
            <a:avLst/>
          </a:prstGeom>
        </p:spPr>
        <p:txBody>
          <a:bodyPr wrap="square">
            <a:spAutoFit/>
          </a:bodyPr>
          <a:lstStyle/>
          <a:p>
            <a:pPr lvl="0"/>
            <a:endParaRPr lang="mk-MK" b="1" dirty="0" smtClean="0">
              <a:solidFill>
                <a:prstClr val="white"/>
              </a:solidFill>
            </a:endParaRPr>
          </a:p>
          <a:p>
            <a:pPr lvl="0"/>
            <a:r>
              <a:rPr lang="mk-MK" b="1" dirty="0" smtClean="0">
                <a:solidFill>
                  <a:prstClr val="white"/>
                </a:solidFill>
              </a:rPr>
              <a:t>Клучните </a:t>
            </a:r>
            <a:r>
              <a:rPr lang="mk-MK" b="1" dirty="0">
                <a:solidFill>
                  <a:prstClr val="white"/>
                </a:solidFill>
              </a:rPr>
              <a:t>цели од аспект на ЦРРМ се следните</a:t>
            </a:r>
            <a:r>
              <a:rPr lang="mk-MK" dirty="0" smtClean="0">
                <a:solidFill>
                  <a:prstClr val="white"/>
                </a:solidFill>
              </a:rPr>
              <a:t>:</a:t>
            </a:r>
          </a:p>
          <a:p>
            <a:pPr lvl="0"/>
            <a:endParaRPr lang="en-US" sz="1600" dirty="0">
              <a:solidFill>
                <a:prstClr val="white"/>
              </a:solidFill>
            </a:endParaRPr>
          </a:p>
          <a:p>
            <a:pPr marL="285750" lvl="0" indent="-285750">
              <a:buFont typeface="Arial" panose="020B0604020202020204" pitchFamily="34" charset="0"/>
              <a:buChar char="•"/>
            </a:pPr>
            <a:r>
              <a:rPr lang="mk-MK" sz="1600" dirty="0" smtClean="0">
                <a:solidFill>
                  <a:prstClr val="white"/>
                </a:solidFill>
              </a:rPr>
              <a:t>Зголемување </a:t>
            </a:r>
            <a:r>
              <a:rPr lang="mk-MK" sz="1600" dirty="0">
                <a:solidFill>
                  <a:prstClr val="white"/>
                </a:solidFill>
              </a:rPr>
              <a:t>на степенот на задоволство на крајниот </a:t>
            </a:r>
            <a:r>
              <a:rPr lang="mk-MK" sz="1600" dirty="0" smtClean="0">
                <a:solidFill>
                  <a:prstClr val="white"/>
                </a:solidFill>
              </a:rPr>
              <a:t>корисник</a:t>
            </a:r>
          </a:p>
          <a:p>
            <a:pPr marL="285750" lvl="0" indent="-285750">
              <a:buFont typeface="Arial" panose="020B0604020202020204" pitchFamily="34" charset="0"/>
              <a:buChar char="•"/>
            </a:pPr>
            <a:r>
              <a:rPr lang="ru-RU" sz="1600" dirty="0" smtClean="0">
                <a:solidFill>
                  <a:prstClr val="white"/>
                </a:solidFill>
              </a:rPr>
              <a:t>Имплементација </a:t>
            </a:r>
            <a:r>
              <a:rPr lang="ru-RU" sz="1600" dirty="0">
                <a:solidFill>
                  <a:prstClr val="white"/>
                </a:solidFill>
              </a:rPr>
              <a:t>на </a:t>
            </a:r>
            <a:r>
              <a:rPr lang="ru-RU" sz="1600" dirty="0" smtClean="0">
                <a:solidFill>
                  <a:prstClr val="white"/>
                </a:solidFill>
              </a:rPr>
              <a:t>нови технолошки решенија и технолошки </a:t>
            </a:r>
            <a:r>
              <a:rPr lang="ru-RU" sz="1600" dirty="0">
                <a:solidFill>
                  <a:prstClr val="white"/>
                </a:solidFill>
              </a:rPr>
              <a:t>развој на </a:t>
            </a:r>
            <a:r>
              <a:rPr lang="ru-RU" sz="1600" dirty="0" smtClean="0">
                <a:solidFill>
                  <a:prstClr val="white"/>
                </a:solidFill>
              </a:rPr>
              <a:t>институцијата</a:t>
            </a:r>
            <a:endParaRPr lang="en-US" sz="1600" dirty="0">
              <a:solidFill>
                <a:prstClr val="white"/>
              </a:solidFill>
            </a:endParaRPr>
          </a:p>
          <a:p>
            <a:pPr marL="285750" lvl="0" indent="-285750">
              <a:buFont typeface="Arial" panose="020B0604020202020204" pitchFamily="34" charset="0"/>
              <a:buChar char="•"/>
            </a:pPr>
            <a:r>
              <a:rPr lang="ru-RU" sz="1600" dirty="0" smtClean="0">
                <a:solidFill>
                  <a:prstClr val="white"/>
                </a:solidFill>
              </a:rPr>
              <a:t>Повисоко </a:t>
            </a:r>
            <a:r>
              <a:rPr lang="ru-RU" sz="1600" dirty="0">
                <a:solidFill>
                  <a:prstClr val="white"/>
                </a:solidFill>
              </a:rPr>
              <a:t>ниво на имиџот на Централен регистар</a:t>
            </a:r>
            <a:r>
              <a:rPr lang="ru-RU" sz="1600" dirty="0" smtClean="0">
                <a:solidFill>
                  <a:prstClr val="white"/>
                </a:solidFill>
              </a:rPr>
              <a:t>.</a:t>
            </a:r>
          </a:p>
          <a:p>
            <a:pPr marL="285750" lvl="0" indent="-285750">
              <a:buFont typeface="Arial" panose="020B0604020202020204" pitchFamily="34" charset="0"/>
              <a:buChar char="•"/>
            </a:pPr>
            <a:r>
              <a:rPr lang="ru-RU" sz="1600" dirty="0" smtClean="0">
                <a:solidFill>
                  <a:prstClr val="white"/>
                </a:solidFill>
              </a:rPr>
              <a:t>Прилагодување кон Директивата </a:t>
            </a:r>
            <a:r>
              <a:rPr lang="ru-RU" sz="1600" dirty="0">
                <a:solidFill>
                  <a:prstClr val="white"/>
                </a:solidFill>
              </a:rPr>
              <a:t>2019/1151 на Европската Комисија за примена на дигитални алатки и дигитални процеси со трговското право</a:t>
            </a:r>
            <a:r>
              <a:rPr lang="ru-RU" sz="1600" dirty="0" smtClean="0">
                <a:solidFill>
                  <a:prstClr val="white"/>
                </a:solidFill>
              </a:rPr>
              <a:t>.</a:t>
            </a:r>
          </a:p>
          <a:p>
            <a:pPr marL="285750" lvl="0" indent="-285750">
              <a:buFont typeface="Arial" panose="020B0604020202020204" pitchFamily="34" charset="0"/>
              <a:buChar char="•"/>
            </a:pPr>
            <a:r>
              <a:rPr lang="ru-RU" sz="1600" dirty="0" smtClean="0">
                <a:solidFill>
                  <a:prstClr val="white"/>
                </a:solidFill>
              </a:rPr>
              <a:t>Централниот </a:t>
            </a:r>
            <a:r>
              <a:rPr lang="ru-RU" sz="1600" dirty="0">
                <a:solidFill>
                  <a:prstClr val="white"/>
                </a:solidFill>
              </a:rPr>
              <a:t>регистар да се усогласи со барањата на Законот за употреба на </a:t>
            </a:r>
            <a:r>
              <a:rPr lang="ru-RU" sz="1600" dirty="0" smtClean="0">
                <a:solidFill>
                  <a:prstClr val="white"/>
                </a:solidFill>
              </a:rPr>
              <a:t>јазиците</a:t>
            </a:r>
          </a:p>
          <a:p>
            <a:pPr marL="285750" lvl="0" indent="-285750">
              <a:buFont typeface="Arial" panose="020B0604020202020204" pitchFamily="34" charset="0"/>
              <a:buChar char="•"/>
            </a:pPr>
            <a:r>
              <a:rPr lang="ru-RU" sz="1600" dirty="0" smtClean="0">
                <a:solidFill>
                  <a:prstClr val="white"/>
                </a:solidFill>
              </a:rPr>
              <a:t>Намалување </a:t>
            </a:r>
            <a:r>
              <a:rPr lang="ru-RU" sz="1600" dirty="0">
                <a:solidFill>
                  <a:prstClr val="white"/>
                </a:solidFill>
              </a:rPr>
              <a:t>на организацискиот напор и трошоци</a:t>
            </a:r>
          </a:p>
          <a:p>
            <a:pPr marL="285750" lvl="0" indent="-285750">
              <a:buFont typeface="Arial" panose="020B0604020202020204" pitchFamily="34" charset="0"/>
              <a:buChar char="•"/>
            </a:pPr>
            <a:r>
              <a:rPr lang="ru-RU" sz="1600" dirty="0" smtClean="0">
                <a:solidFill>
                  <a:prstClr val="white"/>
                </a:solidFill>
              </a:rPr>
              <a:t>Зголемување </a:t>
            </a:r>
            <a:r>
              <a:rPr lang="ru-RU" sz="1600" dirty="0">
                <a:solidFill>
                  <a:prstClr val="white"/>
                </a:solidFill>
              </a:rPr>
              <a:t>на ефикасноста на работењето</a:t>
            </a:r>
          </a:p>
          <a:p>
            <a:pPr marL="285750" lvl="0" indent="-285750">
              <a:buFont typeface="Arial" panose="020B0604020202020204" pitchFamily="34" charset="0"/>
              <a:buChar char="•"/>
            </a:pPr>
            <a:r>
              <a:rPr lang="ru-RU" sz="1600" dirty="0" smtClean="0">
                <a:solidFill>
                  <a:prstClr val="white"/>
                </a:solidFill>
              </a:rPr>
              <a:t>Намалување </a:t>
            </a:r>
            <a:r>
              <a:rPr lang="ru-RU" sz="1600" dirty="0">
                <a:solidFill>
                  <a:prstClr val="white"/>
                </a:solidFill>
              </a:rPr>
              <a:t>на можностите за човечка грешка што доведува до ризици за репутацијата</a:t>
            </a:r>
          </a:p>
          <a:p>
            <a:pPr marL="285750" lvl="0" indent="-285750">
              <a:buFont typeface="Arial" panose="020B0604020202020204" pitchFamily="34" charset="0"/>
              <a:buChar char="•"/>
            </a:pPr>
            <a:r>
              <a:rPr lang="ru-RU" sz="1600" dirty="0" smtClean="0">
                <a:solidFill>
                  <a:prstClr val="white"/>
                </a:solidFill>
              </a:rPr>
              <a:t>Способност </a:t>
            </a:r>
            <a:r>
              <a:rPr lang="ru-RU" sz="1600" dirty="0">
                <a:solidFill>
                  <a:prstClr val="white"/>
                </a:solidFill>
              </a:rPr>
              <a:t>да се фокусира на квалитетот и доверливоста на податоците наместо на оперативните предизвици поврзани со внесување и обработка на </a:t>
            </a:r>
            <a:r>
              <a:rPr lang="ru-RU" sz="1600" dirty="0" smtClean="0">
                <a:solidFill>
                  <a:prstClr val="white"/>
                </a:solidFill>
              </a:rPr>
              <a:t>податоци</a:t>
            </a:r>
            <a:endParaRPr lang="en-US" sz="1600" dirty="0" smtClean="0">
              <a:solidFill>
                <a:prstClr val="white"/>
              </a:solidFill>
            </a:endParaRPr>
          </a:p>
          <a:p>
            <a:pPr marL="285750" lvl="0" indent="-285750">
              <a:buFont typeface="Arial" panose="020B0604020202020204" pitchFamily="34" charset="0"/>
              <a:buChar char="•"/>
            </a:pPr>
            <a:r>
              <a:rPr lang="ru-RU" sz="1600" dirty="0" smtClean="0">
                <a:solidFill>
                  <a:prstClr val="white"/>
                </a:solidFill>
              </a:rPr>
              <a:t>Усогласување </a:t>
            </a:r>
            <a:r>
              <a:rPr lang="ru-RU" sz="1600" dirty="0">
                <a:solidFill>
                  <a:prstClr val="white"/>
                </a:solidFill>
              </a:rPr>
              <a:t>на податочната структура на регистарот на НВО со потребите на секторот</a:t>
            </a:r>
          </a:p>
          <a:p>
            <a:pPr marL="285750" lvl="0" indent="-285750">
              <a:buFont typeface="Arial" panose="020B0604020202020204" pitchFamily="34" charset="0"/>
              <a:buChar char="•"/>
            </a:pPr>
            <a:r>
              <a:rPr lang="ru-RU" sz="1600" dirty="0" smtClean="0">
                <a:solidFill>
                  <a:prstClr val="white"/>
                </a:solidFill>
              </a:rPr>
              <a:t>Усогласување </a:t>
            </a:r>
            <a:r>
              <a:rPr lang="ru-RU" sz="1600" dirty="0">
                <a:solidFill>
                  <a:prstClr val="white"/>
                </a:solidFill>
              </a:rPr>
              <a:t>на политиката за финансиско известување со потребите на секторот</a:t>
            </a:r>
          </a:p>
          <a:p>
            <a:pPr marL="285750" lvl="0" indent="-285750">
              <a:buFont typeface="Arial" panose="020B0604020202020204" pitchFamily="34" charset="0"/>
              <a:buChar char="•"/>
            </a:pPr>
            <a:r>
              <a:rPr lang="ru-RU" sz="1600" dirty="0" smtClean="0">
                <a:solidFill>
                  <a:prstClr val="white"/>
                </a:solidFill>
              </a:rPr>
              <a:t>Усогласување </a:t>
            </a:r>
            <a:r>
              <a:rPr lang="ru-RU" sz="1600" dirty="0">
                <a:solidFill>
                  <a:prstClr val="white"/>
                </a:solidFill>
              </a:rPr>
              <a:t>на политиката за дисеминација на податоци за субјектите со потребите на секторот</a:t>
            </a:r>
          </a:p>
          <a:p>
            <a:pPr marL="285750" lvl="0" indent="-285750">
              <a:buFont typeface="Arial" panose="020B0604020202020204" pitchFamily="34" charset="0"/>
              <a:buChar char="•"/>
            </a:pPr>
            <a:r>
              <a:rPr lang="ru-RU" sz="1600" dirty="0" smtClean="0">
                <a:solidFill>
                  <a:prstClr val="white"/>
                </a:solidFill>
              </a:rPr>
              <a:t>Прочистување </a:t>
            </a:r>
            <a:r>
              <a:rPr lang="ru-RU" sz="1600" dirty="0">
                <a:solidFill>
                  <a:prstClr val="white"/>
                </a:solidFill>
              </a:rPr>
              <a:t>и ажурирање на базата на податоци за субјекти од НВО секторот. </a:t>
            </a:r>
            <a:endParaRPr lang="en-US" sz="1600" dirty="0" smtClean="0">
              <a:solidFill>
                <a:prstClr val="white"/>
              </a:solidFill>
            </a:endParaRPr>
          </a:p>
          <a:p>
            <a:pPr marL="285750" lvl="0" indent="-285750">
              <a:buFont typeface="Arial" panose="020B0604020202020204" pitchFamily="34" charset="0"/>
              <a:buChar char="•"/>
            </a:pPr>
            <a:r>
              <a:rPr lang="mk-MK" sz="1600" dirty="0" smtClean="0">
                <a:solidFill>
                  <a:prstClr val="white"/>
                </a:solidFill>
              </a:rPr>
              <a:t>Преку активирање на банкарска сметка</a:t>
            </a:r>
            <a:r>
              <a:rPr lang="ru-RU" sz="1600" dirty="0">
                <a:solidFill>
                  <a:prstClr val="white"/>
                </a:solidFill>
              </a:rPr>
              <a:t>	</a:t>
            </a:r>
            <a:r>
              <a:rPr lang="ru-RU" sz="1600" dirty="0" smtClean="0">
                <a:solidFill>
                  <a:prstClr val="white"/>
                </a:solidFill>
              </a:rPr>
              <a:t>ќе </a:t>
            </a:r>
            <a:r>
              <a:rPr lang="ru-RU" sz="1600" dirty="0">
                <a:solidFill>
                  <a:prstClr val="white"/>
                </a:solidFill>
              </a:rPr>
              <a:t>се овозможи уште една функционалност преку едношалтерскиот систем со што се ЦР навистина ќе прерасне во ЕТК за деловната заедница</a:t>
            </a:r>
          </a:p>
          <a:p>
            <a:pPr marL="285750" lvl="0" indent="-285750">
              <a:buFont typeface="Arial" panose="020B0604020202020204" pitchFamily="34" charset="0"/>
              <a:buChar char="•"/>
            </a:pPr>
            <a:r>
              <a:rPr lang="ru-RU" sz="1600" dirty="0" smtClean="0">
                <a:solidFill>
                  <a:prstClr val="white"/>
                </a:solidFill>
              </a:rPr>
              <a:t>Подобар </a:t>
            </a:r>
            <a:r>
              <a:rPr lang="ru-RU" sz="1600" dirty="0">
                <a:solidFill>
                  <a:prstClr val="white"/>
                </a:solidFill>
              </a:rPr>
              <a:t>репутацискиот имиџ на Централен регистар</a:t>
            </a:r>
          </a:p>
          <a:p>
            <a:pPr marL="285750" lvl="0" indent="-285750">
              <a:buFont typeface="Arial" panose="020B0604020202020204" pitchFamily="34" charset="0"/>
              <a:buChar char="•"/>
            </a:pPr>
            <a:endParaRPr lang="ru-RU" sz="1600" dirty="0">
              <a:solidFill>
                <a:prstClr val="white"/>
              </a:solidFill>
            </a:endParaRPr>
          </a:p>
          <a:p>
            <a:pPr marL="285750" lvl="0" indent="-285750">
              <a:buFont typeface="Arial" panose="020B0604020202020204" pitchFamily="34" charset="0"/>
              <a:buChar char="•"/>
            </a:pPr>
            <a:endParaRPr lang="ru-RU" sz="1600" dirty="0">
              <a:solidFill>
                <a:prstClr val="white"/>
              </a:solidFill>
            </a:endParaRPr>
          </a:p>
          <a:p>
            <a:pPr marL="285750" lvl="0" indent="-285750">
              <a:buFont typeface="Arial" panose="020B0604020202020204" pitchFamily="34" charset="0"/>
              <a:buChar char="•"/>
            </a:pPr>
            <a:endParaRPr lang="ru-RU" sz="1600" dirty="0">
              <a:solidFill>
                <a:prstClr val="white"/>
              </a:solidFill>
            </a:endParaRPr>
          </a:p>
          <a:p>
            <a:pPr marL="285750" lvl="0" indent="-285750">
              <a:buFont typeface="Arial" panose="020B0604020202020204" pitchFamily="34" charset="0"/>
              <a:buChar char="•"/>
            </a:pPr>
            <a:endParaRPr lang="en-US" sz="1600" dirty="0">
              <a:solidFill>
                <a:prstClr val="white"/>
              </a:solidFill>
            </a:endParaRPr>
          </a:p>
        </p:txBody>
      </p:sp>
      <p:pic>
        <p:nvPicPr>
          <p:cNvPr id="5" name="Picture 4"/>
          <p:cNvPicPr>
            <a:picLocks noChangeAspect="1"/>
          </p:cNvPicPr>
          <p:nvPr/>
        </p:nvPicPr>
        <p:blipFill>
          <a:blip r:embed="rId2"/>
          <a:stretch>
            <a:fillRect/>
          </a:stretch>
        </p:blipFill>
        <p:spPr>
          <a:xfrm>
            <a:off x="70685" y="50413"/>
            <a:ext cx="2304488" cy="1560711"/>
          </a:xfrm>
          <a:prstGeom prst="rect">
            <a:avLst/>
          </a:prstGeom>
        </p:spPr>
      </p:pic>
      <p:pic>
        <p:nvPicPr>
          <p:cNvPr id="6" name="Picture 5"/>
          <p:cNvPicPr>
            <a:picLocks noChangeAspect="1"/>
          </p:cNvPicPr>
          <p:nvPr/>
        </p:nvPicPr>
        <p:blipFill>
          <a:blip r:embed="rId3"/>
          <a:stretch>
            <a:fillRect/>
          </a:stretch>
        </p:blipFill>
        <p:spPr>
          <a:xfrm>
            <a:off x="2749006" y="224011"/>
            <a:ext cx="6693988" cy="1347333"/>
          </a:xfrm>
          <a:prstGeom prst="rect">
            <a:avLst/>
          </a:prstGeom>
        </p:spPr>
      </p:pic>
    </p:spTree>
    <p:extLst>
      <p:ext uri="{BB962C8B-B14F-4D97-AF65-F5344CB8AC3E}">
        <p14:creationId xmlns:p14="http://schemas.microsoft.com/office/powerpoint/2010/main" val="4271014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6931" y="1866779"/>
            <a:ext cx="8716282" cy="4790496"/>
          </a:xfrm>
          <a:prstGeom prst="rect">
            <a:avLst/>
          </a:prstGeom>
        </p:spPr>
      </p:pic>
      <p:pic>
        <p:nvPicPr>
          <p:cNvPr id="5" name="Picture 4"/>
          <p:cNvPicPr>
            <a:picLocks noChangeAspect="1"/>
          </p:cNvPicPr>
          <p:nvPr/>
        </p:nvPicPr>
        <p:blipFill>
          <a:blip r:embed="rId3"/>
          <a:stretch>
            <a:fillRect/>
          </a:stretch>
        </p:blipFill>
        <p:spPr>
          <a:xfrm>
            <a:off x="104136" y="61565"/>
            <a:ext cx="2304488" cy="1560711"/>
          </a:xfrm>
          <a:prstGeom prst="rect">
            <a:avLst/>
          </a:prstGeom>
        </p:spPr>
      </p:pic>
      <p:sp>
        <p:nvSpPr>
          <p:cNvPr id="6" name="Rectangle 5"/>
          <p:cNvSpPr/>
          <p:nvPr/>
        </p:nvSpPr>
        <p:spPr>
          <a:xfrm>
            <a:off x="2687444" y="518754"/>
            <a:ext cx="9400478" cy="707886"/>
          </a:xfrm>
          <a:prstGeom prst="rect">
            <a:avLst/>
          </a:prstGeom>
        </p:spPr>
        <p:txBody>
          <a:bodyPr wrap="square">
            <a:spAutoFit/>
          </a:bodyPr>
          <a:lstStyle/>
          <a:p>
            <a:pPr algn="ctr"/>
            <a:r>
              <a:rPr lang="ru-RU" sz="2000" b="1" dirty="0" smtClean="0"/>
              <a:t>СТРАТЕШКИ </a:t>
            </a:r>
            <a:r>
              <a:rPr lang="ru-RU" sz="2000" b="1" dirty="0"/>
              <a:t>НАСОКИ ЗА ПРИБЛИЖУВАЊЕ НА УСЛУГИТЕ КОИ ПРОИЗЛЕГУВААТ ДО КРАЈНИТЕ КОРИСНИЦИ</a:t>
            </a:r>
            <a:endParaRPr lang="mk-MK" sz="2000" b="1" dirty="0"/>
          </a:p>
        </p:txBody>
      </p:sp>
    </p:spTree>
    <p:extLst>
      <p:ext uri="{BB962C8B-B14F-4D97-AF65-F5344CB8AC3E}">
        <p14:creationId xmlns:p14="http://schemas.microsoft.com/office/powerpoint/2010/main" val="2720509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675" y="16958"/>
            <a:ext cx="2304488" cy="1560711"/>
          </a:xfrm>
          <a:prstGeom prst="rect">
            <a:avLst/>
          </a:prstGeom>
        </p:spPr>
      </p:pic>
      <p:sp>
        <p:nvSpPr>
          <p:cNvPr id="6" name="Rectangle 5"/>
          <p:cNvSpPr/>
          <p:nvPr/>
        </p:nvSpPr>
        <p:spPr>
          <a:xfrm>
            <a:off x="2955074" y="278117"/>
            <a:ext cx="7850458" cy="1077218"/>
          </a:xfrm>
          <a:prstGeom prst="rect">
            <a:avLst/>
          </a:prstGeom>
        </p:spPr>
        <p:txBody>
          <a:bodyPr wrap="square">
            <a:spAutoFit/>
          </a:bodyPr>
          <a:lstStyle/>
          <a:p>
            <a:pPr algn="ctr"/>
            <a:r>
              <a:rPr lang="mk-MK" sz="3200" b="1" dirty="0"/>
              <a:t>Идентификација на засегнати страни</a:t>
            </a:r>
          </a:p>
        </p:txBody>
      </p:sp>
      <p:sp>
        <p:nvSpPr>
          <p:cNvPr id="2" name="Rectangle 1"/>
          <p:cNvSpPr/>
          <p:nvPr/>
        </p:nvSpPr>
        <p:spPr>
          <a:xfrm>
            <a:off x="412595" y="2136339"/>
            <a:ext cx="11195825" cy="3693319"/>
          </a:xfrm>
          <a:prstGeom prst="rect">
            <a:avLst/>
          </a:prstGeom>
        </p:spPr>
        <p:txBody>
          <a:bodyPr wrap="square">
            <a:spAutoFit/>
          </a:bodyPr>
          <a:lstStyle/>
          <a:p>
            <a:r>
              <a:rPr lang="ru-RU" dirty="0"/>
              <a:t>Во минатото развојните проекти во рамките на Централниот регистар најчесто беа иницирани како резултат на некое законско барање или некоја законска промена. При тоа дизајнирањето на идните решенија ретко или никогаш не ги вклучуваше заинтересираните страни со што се пропушташе можност за прибирање на мислење за реалните потреби од страна на идните корисници на тие системи. </a:t>
            </a:r>
            <a:endParaRPr lang="ru-RU" dirty="0" smtClean="0"/>
          </a:p>
          <a:p>
            <a:endParaRPr lang="ru-RU" dirty="0"/>
          </a:p>
          <a:p>
            <a:r>
              <a:rPr lang="ru-RU" dirty="0"/>
              <a:t>Со цел да се подобри овој сегмент, а при тоа да се постигне крајната цел која е користење на идните системи од што е можно поголем број корисници се предлага активностите околу подигањето на свеста, маркетингот и односите со јавноста да бидат поделени во три фази и тоа</a:t>
            </a:r>
            <a:r>
              <a:rPr lang="ru-RU" dirty="0" smtClean="0"/>
              <a:t>:</a:t>
            </a:r>
          </a:p>
          <a:p>
            <a:pPr marL="342900" indent="-342900">
              <a:buAutoNum type="arabicPeriod"/>
            </a:pPr>
            <a:r>
              <a:rPr lang="ru-RU" dirty="0" smtClean="0"/>
              <a:t>Фаза </a:t>
            </a:r>
            <a:r>
              <a:rPr lang="ru-RU" dirty="0"/>
              <a:t>на иницијација на проект </a:t>
            </a:r>
            <a:endParaRPr lang="ru-RU" dirty="0" smtClean="0"/>
          </a:p>
          <a:p>
            <a:pPr marL="342900" indent="-342900">
              <a:buAutoNum type="arabicPeriod"/>
            </a:pPr>
            <a:r>
              <a:rPr lang="ru-RU" dirty="0" smtClean="0"/>
              <a:t>Доцна </a:t>
            </a:r>
            <a:r>
              <a:rPr lang="ru-RU" dirty="0"/>
              <a:t>фаза на развој на </a:t>
            </a:r>
            <a:r>
              <a:rPr lang="ru-RU" dirty="0" smtClean="0"/>
              <a:t>проект</a:t>
            </a:r>
          </a:p>
          <a:p>
            <a:pPr marL="342900" indent="-342900">
              <a:buAutoNum type="arabicPeriod"/>
            </a:pPr>
            <a:r>
              <a:rPr lang="ru-RU" dirty="0" smtClean="0"/>
              <a:t>Фаза </a:t>
            </a:r>
            <a:r>
              <a:rPr lang="ru-RU" dirty="0"/>
              <a:t>на пуштање во реална употреба </a:t>
            </a:r>
            <a:endParaRPr lang="mk-MK" dirty="0"/>
          </a:p>
        </p:txBody>
      </p:sp>
    </p:spTree>
    <p:extLst>
      <p:ext uri="{BB962C8B-B14F-4D97-AF65-F5344CB8AC3E}">
        <p14:creationId xmlns:p14="http://schemas.microsoft.com/office/powerpoint/2010/main" val="2107936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2976" y="95019"/>
            <a:ext cx="2304488" cy="1560711"/>
          </a:xfrm>
          <a:prstGeom prst="rect">
            <a:avLst/>
          </a:prstGeom>
        </p:spPr>
      </p:pic>
      <p:sp>
        <p:nvSpPr>
          <p:cNvPr id="2" name="Rectangle 1"/>
          <p:cNvSpPr/>
          <p:nvPr/>
        </p:nvSpPr>
        <p:spPr>
          <a:xfrm>
            <a:off x="4651534" y="924884"/>
            <a:ext cx="5113900" cy="584775"/>
          </a:xfrm>
          <a:prstGeom prst="rect">
            <a:avLst/>
          </a:prstGeom>
        </p:spPr>
        <p:txBody>
          <a:bodyPr wrap="none">
            <a:spAutoFit/>
          </a:bodyPr>
          <a:lstStyle/>
          <a:p>
            <a:r>
              <a:rPr lang="mk-MK" sz="3200" b="1" dirty="0" smtClean="0"/>
              <a:t>Иницијација </a:t>
            </a:r>
            <a:r>
              <a:rPr lang="mk-MK" sz="3200" b="1" dirty="0"/>
              <a:t>на проект </a:t>
            </a:r>
          </a:p>
        </p:txBody>
      </p:sp>
      <p:sp>
        <p:nvSpPr>
          <p:cNvPr id="3" name="Rectangle 2"/>
          <p:cNvSpPr/>
          <p:nvPr/>
        </p:nvSpPr>
        <p:spPr>
          <a:xfrm>
            <a:off x="144965" y="2755000"/>
            <a:ext cx="11363093" cy="2862322"/>
          </a:xfrm>
          <a:prstGeom prst="rect">
            <a:avLst/>
          </a:prstGeom>
        </p:spPr>
        <p:txBody>
          <a:bodyPr wrap="square">
            <a:spAutoFit/>
          </a:bodyPr>
          <a:lstStyle/>
          <a:p>
            <a:r>
              <a:rPr lang="ru-RU" b="1" dirty="0"/>
              <a:t>1.	Фаза на иницијација на проект </a:t>
            </a:r>
            <a:r>
              <a:rPr lang="ru-RU" dirty="0"/>
              <a:t>– уште во иницијалната фаза на проектот треба да се подготви материјал до заинтересираните страни и идни крајни корисници прек кој би се претставиле:</a:t>
            </a:r>
          </a:p>
          <a:p>
            <a:r>
              <a:rPr lang="ru-RU" dirty="0"/>
              <a:t>a.	Целите на проектот</a:t>
            </a:r>
          </a:p>
          <a:p>
            <a:r>
              <a:rPr lang="ru-RU" dirty="0"/>
              <a:t>b.	Проблем кој се решава со проектот</a:t>
            </a:r>
          </a:p>
          <a:p>
            <a:r>
              <a:rPr lang="ru-RU" dirty="0"/>
              <a:t>c.	Придобивки за заинтересираните страни</a:t>
            </a:r>
          </a:p>
          <a:p>
            <a:r>
              <a:rPr lang="ru-RU" dirty="0"/>
              <a:t>d.	Инпут или ангажман потребен од заинтересираните страни.</a:t>
            </a:r>
          </a:p>
          <a:p>
            <a:r>
              <a:rPr lang="ru-RU" dirty="0"/>
              <a:t>Со ова уште во рана фаза би се добила повратна информација од заинтересираните страни за та дали проектот ги исполнува нивните очекувања или треба да биде надополнет со други компоненти. </a:t>
            </a:r>
          </a:p>
        </p:txBody>
      </p:sp>
    </p:spTree>
    <p:extLst>
      <p:ext uri="{BB962C8B-B14F-4D97-AF65-F5344CB8AC3E}">
        <p14:creationId xmlns:p14="http://schemas.microsoft.com/office/powerpoint/2010/main" val="4010248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832" y="83873"/>
            <a:ext cx="2304488" cy="1560711"/>
          </a:xfrm>
          <a:prstGeom prst="rect">
            <a:avLst/>
          </a:prstGeom>
        </p:spPr>
      </p:pic>
      <p:sp>
        <p:nvSpPr>
          <p:cNvPr id="2" name="Rectangle 1"/>
          <p:cNvSpPr/>
          <p:nvPr/>
        </p:nvSpPr>
        <p:spPr>
          <a:xfrm>
            <a:off x="4353628" y="545742"/>
            <a:ext cx="4126451" cy="646331"/>
          </a:xfrm>
          <a:prstGeom prst="rect">
            <a:avLst/>
          </a:prstGeom>
        </p:spPr>
        <p:txBody>
          <a:bodyPr wrap="none">
            <a:spAutoFit/>
          </a:bodyPr>
          <a:lstStyle/>
          <a:p>
            <a:r>
              <a:rPr lang="mk-MK" sz="3600" b="1" dirty="0" smtClean="0"/>
              <a:t>Развој </a:t>
            </a:r>
            <a:r>
              <a:rPr lang="mk-MK" sz="3600" b="1" dirty="0"/>
              <a:t>на проект</a:t>
            </a:r>
          </a:p>
        </p:txBody>
      </p:sp>
      <p:sp>
        <p:nvSpPr>
          <p:cNvPr id="3" name="Rectangle 2"/>
          <p:cNvSpPr/>
          <p:nvPr/>
        </p:nvSpPr>
        <p:spPr>
          <a:xfrm>
            <a:off x="546412" y="2442766"/>
            <a:ext cx="10872439" cy="2308324"/>
          </a:xfrm>
          <a:prstGeom prst="rect">
            <a:avLst/>
          </a:prstGeom>
        </p:spPr>
        <p:txBody>
          <a:bodyPr wrap="square">
            <a:spAutoFit/>
          </a:bodyPr>
          <a:lstStyle/>
          <a:p>
            <a:r>
              <a:rPr lang="ru-RU" b="1" dirty="0"/>
              <a:t>2.	Доцна фаза на развој на проект. </a:t>
            </a:r>
            <a:r>
              <a:rPr lang="ru-RU" dirty="0"/>
              <a:t>Кога проектот ќе влезе во фаза на доцен развој, односно блиску до пуштање во реална употреба потребна е уште една активност во доменот на маркетингот и односи со јавноста. Имено во оваа фаза најголем дел од функционалностите на системот се веќе изготвени и може да се презентира демо за крајните корисници со цел да се добие претстава за идниот систем и евентуално последни забелешки околу очекувани функционалности на истиот. Во оваа фаза треба да бидат вклучени само крајните корисници односно директните заинтересирани страни. Инпутот од нив би се преточил во финални корекции и прилагодувања на идниот систем.</a:t>
            </a:r>
            <a:endParaRPr lang="mk-MK" dirty="0"/>
          </a:p>
        </p:txBody>
      </p:sp>
    </p:spTree>
    <p:extLst>
      <p:ext uri="{BB962C8B-B14F-4D97-AF65-F5344CB8AC3E}">
        <p14:creationId xmlns:p14="http://schemas.microsoft.com/office/powerpoint/2010/main" val="19591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68" y="2141034"/>
            <a:ext cx="5687116" cy="4393581"/>
          </a:xfrm>
        </p:spPr>
        <p:txBody>
          <a:bodyPr>
            <a:normAutofit/>
          </a:bodyPr>
          <a:lstStyle/>
          <a:p>
            <a:pPr marL="0" indent="0">
              <a:buNone/>
            </a:pPr>
            <a:r>
              <a:rPr lang="mk-MK" sz="1800" b="1" dirty="0" smtClean="0">
                <a:solidFill>
                  <a:schemeClr val="tx1"/>
                </a:solidFill>
              </a:rPr>
              <a:t>Заедничка </a:t>
            </a:r>
            <a:r>
              <a:rPr lang="mk-MK" sz="1800" b="1" dirty="0">
                <a:solidFill>
                  <a:schemeClr val="tx1"/>
                </a:solidFill>
              </a:rPr>
              <a:t>визија</a:t>
            </a:r>
          </a:p>
          <a:p>
            <a:pPr marL="0" indent="0">
              <a:buNone/>
            </a:pPr>
            <a:endParaRPr lang="mk-MK" sz="1600" b="1" dirty="0" smtClean="0">
              <a:solidFill>
                <a:schemeClr val="tx1"/>
              </a:solidFill>
            </a:endParaRPr>
          </a:p>
          <a:p>
            <a:r>
              <a:rPr lang="mk-MK" sz="1600" b="1" dirty="0" smtClean="0">
                <a:solidFill>
                  <a:schemeClr val="tx1"/>
                </a:solidFill>
              </a:rPr>
              <a:t>Н</a:t>
            </a:r>
            <a:r>
              <a:rPr lang="ru-RU" sz="1600" b="1" dirty="0" smtClean="0">
                <a:solidFill>
                  <a:schemeClr val="tx1"/>
                </a:solidFill>
              </a:rPr>
              <a:t>ов </a:t>
            </a:r>
            <a:r>
              <a:rPr lang="ru-RU" sz="1600" b="1" dirty="0">
                <a:solidFill>
                  <a:schemeClr val="tx1"/>
                </a:solidFill>
              </a:rPr>
              <a:t>развоен импулс и нова развојна димензија на институцијата со директна цел на подобрување на општата деловна клима во земјата. </a:t>
            </a:r>
            <a:endParaRPr lang="ru-RU" sz="1600" b="1" dirty="0" smtClean="0">
              <a:solidFill>
                <a:schemeClr val="tx1"/>
              </a:solidFill>
            </a:endParaRPr>
          </a:p>
          <a:p>
            <a:r>
              <a:rPr lang="mk-MK" sz="1600" b="1" dirty="0">
                <a:solidFill>
                  <a:schemeClr val="tx1"/>
                </a:solidFill>
              </a:rPr>
              <a:t>Пристап од горе надолу (</a:t>
            </a:r>
            <a:r>
              <a:rPr lang="en-US" sz="1600" b="1" dirty="0">
                <a:solidFill>
                  <a:schemeClr val="tx1"/>
                </a:solidFill>
              </a:rPr>
              <a:t>top-down approach) </a:t>
            </a:r>
            <a:r>
              <a:rPr lang="mk-MK" sz="1600" b="1" dirty="0">
                <a:solidFill>
                  <a:schemeClr val="tx1"/>
                </a:solidFill>
              </a:rPr>
              <a:t>кон реформата</a:t>
            </a:r>
          </a:p>
          <a:p>
            <a:r>
              <a:rPr lang="mk-MK" sz="1600" b="1" dirty="0">
                <a:solidFill>
                  <a:schemeClr val="tx1"/>
                </a:solidFill>
              </a:rPr>
              <a:t>Заедничка визија која би ги обединила паралелните иницијативи (владини иницијативи, </a:t>
            </a:r>
            <a:r>
              <a:rPr lang="mk-MK" sz="1600" b="1" dirty="0" smtClean="0">
                <a:solidFill>
                  <a:schemeClr val="tx1"/>
                </a:solidFill>
              </a:rPr>
              <a:t>меѓу институционални </a:t>
            </a:r>
            <a:r>
              <a:rPr lang="mk-MK" sz="1600" b="1" dirty="0">
                <a:solidFill>
                  <a:schemeClr val="tx1"/>
                </a:solidFill>
              </a:rPr>
              <a:t>иницијативи, иницијативи во рамките на една институција итн.)</a:t>
            </a:r>
          </a:p>
          <a:p>
            <a:pPr marL="0" indent="0">
              <a:buNone/>
            </a:pPr>
            <a:endParaRPr lang="mk-MK" dirty="0"/>
          </a:p>
        </p:txBody>
      </p:sp>
      <p:graphicFrame>
        <p:nvGraphicFramePr>
          <p:cNvPr id="5" name="Diagram 4"/>
          <p:cNvGraphicFramePr/>
          <p:nvPr>
            <p:extLst>
              <p:ext uri="{D42A27DB-BD31-4B8C-83A1-F6EECF244321}">
                <p14:modId xmlns:p14="http://schemas.microsoft.com/office/powerpoint/2010/main" val="2375377096"/>
              </p:ext>
            </p:extLst>
          </p:nvPr>
        </p:nvGraphicFramePr>
        <p:xfrm>
          <a:off x="4404727" y="1544724"/>
          <a:ext cx="7821465" cy="459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86006" y="168334"/>
            <a:ext cx="2304488" cy="1560711"/>
          </a:xfrm>
          <a:prstGeom prst="rect">
            <a:avLst/>
          </a:prstGeom>
        </p:spPr>
      </p:pic>
    </p:spTree>
    <p:extLst>
      <p:ext uri="{BB962C8B-B14F-4D97-AF65-F5344CB8AC3E}">
        <p14:creationId xmlns:p14="http://schemas.microsoft.com/office/powerpoint/2010/main" val="1451028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6410" y="2319451"/>
            <a:ext cx="10036097" cy="2308324"/>
          </a:xfrm>
          <a:prstGeom prst="rect">
            <a:avLst/>
          </a:prstGeom>
        </p:spPr>
        <p:txBody>
          <a:bodyPr wrap="square">
            <a:spAutoFit/>
          </a:bodyPr>
          <a:lstStyle/>
          <a:p>
            <a:r>
              <a:rPr lang="ru-RU" b="1" dirty="0"/>
              <a:t>3.	Фаза на пуштање во реална употреба </a:t>
            </a:r>
            <a:r>
              <a:rPr lang="ru-RU" dirty="0"/>
              <a:t>– ова е веќе традиционалната фаза која Централниот регистар ја прави и денес, а се состои од обуки за крајни корисници, настани и презентации на системот пред поширок аудиториум, печатење информации за системот, работилници со крајни корисници итн. во оваа фаза фокусот за разлика од претходните фази е на операционализација на системот и учење на крајните корисници за негово користење, иницијално прибирање податоци за степенот на задоволство од користење на системот преку анкети, а не нивно убедување во потребите од истиот. </a:t>
            </a:r>
            <a:endParaRPr lang="mk-MK" dirty="0"/>
          </a:p>
        </p:txBody>
      </p:sp>
      <p:sp>
        <p:nvSpPr>
          <p:cNvPr id="2" name="Rectangle 1"/>
          <p:cNvSpPr/>
          <p:nvPr/>
        </p:nvSpPr>
        <p:spPr>
          <a:xfrm>
            <a:off x="3601843" y="489987"/>
            <a:ext cx="7616283" cy="584775"/>
          </a:xfrm>
          <a:prstGeom prst="rect">
            <a:avLst/>
          </a:prstGeom>
        </p:spPr>
        <p:txBody>
          <a:bodyPr wrap="square">
            <a:spAutoFit/>
          </a:bodyPr>
          <a:lstStyle/>
          <a:p>
            <a:r>
              <a:rPr lang="mk-MK" sz="3200" b="1" dirty="0" smtClean="0"/>
              <a:t>П</a:t>
            </a:r>
            <a:r>
              <a:rPr lang="ru-RU" sz="3200" b="1" dirty="0" smtClean="0"/>
              <a:t>уштање </a:t>
            </a:r>
            <a:r>
              <a:rPr lang="ru-RU" sz="3200" b="1" dirty="0"/>
              <a:t>во реална употреба </a:t>
            </a:r>
            <a:endParaRPr lang="mk-MK" sz="3200" b="1" dirty="0"/>
          </a:p>
        </p:txBody>
      </p:sp>
      <p:pic>
        <p:nvPicPr>
          <p:cNvPr id="3" name="Picture 2"/>
          <p:cNvPicPr>
            <a:picLocks noChangeAspect="1"/>
          </p:cNvPicPr>
          <p:nvPr/>
        </p:nvPicPr>
        <p:blipFill>
          <a:blip r:embed="rId2"/>
          <a:stretch>
            <a:fillRect/>
          </a:stretch>
        </p:blipFill>
        <p:spPr>
          <a:xfrm>
            <a:off x="92979" y="83866"/>
            <a:ext cx="2304488" cy="1560711"/>
          </a:xfrm>
          <a:prstGeom prst="rect">
            <a:avLst/>
          </a:prstGeom>
        </p:spPr>
      </p:pic>
    </p:spTree>
    <p:extLst>
      <p:ext uri="{BB962C8B-B14F-4D97-AF65-F5344CB8AC3E}">
        <p14:creationId xmlns:p14="http://schemas.microsoft.com/office/powerpoint/2010/main" val="60458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V="1">
            <a:off x="793980" y="171049"/>
            <a:ext cx="9288591" cy="856531"/>
          </a:xfrm>
        </p:spPr>
        <p:txBody>
          <a:bodyPr/>
          <a:lstStyle/>
          <a:p>
            <a:pPr marL="0" lvl="0" indent="0" defTabSz="914400">
              <a:spcBef>
                <a:spcPts val="0"/>
              </a:spcBef>
              <a:spcAft>
                <a:spcPts val="0"/>
              </a:spcAft>
              <a:buClrTx/>
              <a:buSzTx/>
              <a:buNone/>
            </a:pPr>
            <a:r>
              <a:rPr lang="mk-MK" sz="3600" b="1" dirty="0" smtClean="0">
                <a:solidFill>
                  <a:schemeClr val="tx1"/>
                </a:solidFill>
                <a:latin typeface="Roboto" panose="02000000000000000000" pitchFamily="2" charset="0"/>
                <a:ea typeface="Roboto" panose="02000000000000000000" pitchFamily="2" charset="0"/>
              </a:rPr>
              <a:t>                  Основни </a:t>
            </a:r>
            <a:r>
              <a:rPr lang="mk-MK" sz="3600" b="1" dirty="0">
                <a:solidFill>
                  <a:schemeClr val="tx1"/>
                </a:solidFill>
                <a:latin typeface="Roboto" panose="02000000000000000000" pitchFamily="2" charset="0"/>
                <a:ea typeface="Roboto" panose="02000000000000000000" pitchFamily="2" charset="0"/>
              </a:rPr>
              <a:t>принципи за </a:t>
            </a:r>
            <a:r>
              <a:rPr lang="en-GB" sz="3600" b="1" dirty="0">
                <a:solidFill>
                  <a:schemeClr val="tx1"/>
                </a:solidFill>
                <a:latin typeface="Roboto" panose="02000000000000000000" pitchFamily="2" charset="0"/>
                <a:ea typeface="Roboto" panose="02000000000000000000" pitchFamily="2" charset="0"/>
              </a:rPr>
              <a:t>e-</a:t>
            </a:r>
            <a:r>
              <a:rPr lang="en-GB" sz="3600" b="1" dirty="0" err="1">
                <a:solidFill>
                  <a:schemeClr val="tx1"/>
                </a:solidFill>
                <a:latin typeface="Roboto" panose="02000000000000000000" pitchFamily="2" charset="0"/>
                <a:ea typeface="Roboto" panose="02000000000000000000" pitchFamily="2" charset="0"/>
              </a:rPr>
              <a:t>Gov</a:t>
            </a:r>
            <a:r>
              <a:rPr lang="mk-MK" sz="3600" b="1" dirty="0">
                <a:solidFill>
                  <a:schemeClr val="tx1"/>
                </a:solidFill>
                <a:latin typeface="Roboto" panose="02000000000000000000" pitchFamily="2" charset="0"/>
                <a:ea typeface="Roboto" panose="02000000000000000000" pitchFamily="2" charset="0"/>
              </a:rPr>
              <a:t> реформа</a:t>
            </a:r>
            <a:endParaRPr lang="en-US" sz="3600" b="1" dirty="0">
              <a:solidFill>
                <a:schemeClr val="tx1"/>
              </a:solidFill>
              <a:latin typeface="Roboto" panose="02000000000000000000" pitchFamily="2" charset="0"/>
              <a:ea typeface="Roboto" panose="02000000000000000000" pitchFamily="2" charset="0"/>
            </a:endParaRPr>
          </a:p>
          <a:p>
            <a:endParaRPr lang="mk-MK" dirty="0"/>
          </a:p>
        </p:txBody>
      </p:sp>
      <p:sp>
        <p:nvSpPr>
          <p:cNvPr id="4" name="Rechteck 21">
            <a:extLst>
              <a:ext uri="{FF2B5EF4-FFF2-40B4-BE49-F238E27FC236}">
                <a16:creationId xmlns:a16="http://schemas.microsoft.com/office/drawing/2014/main" xmlns="" id="{66ED3731-98D6-4DAD-B573-B3AA990212D4}"/>
              </a:ext>
            </a:extLst>
          </p:cNvPr>
          <p:cNvSpPr/>
          <p:nvPr/>
        </p:nvSpPr>
        <p:spPr bwMode="auto">
          <a:xfrm>
            <a:off x="4982014" y="1944947"/>
            <a:ext cx="3853156" cy="2232957"/>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hteck 20">
            <a:extLst>
              <a:ext uri="{FF2B5EF4-FFF2-40B4-BE49-F238E27FC236}">
                <a16:creationId xmlns:a16="http://schemas.microsoft.com/office/drawing/2014/main" xmlns="" id="{94B58C7E-6574-4E8D-B95D-2053BCDF3D44}"/>
              </a:ext>
            </a:extLst>
          </p:cNvPr>
          <p:cNvSpPr/>
          <p:nvPr/>
        </p:nvSpPr>
        <p:spPr bwMode="auto">
          <a:xfrm>
            <a:off x="1130897" y="1931936"/>
            <a:ext cx="3895726" cy="2232957"/>
          </a:xfrm>
          <a:prstGeom prst="rect">
            <a:avLst/>
          </a:prstGeom>
          <a:solidFill>
            <a:schemeClr val="tx1">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hteck 22">
            <a:extLst>
              <a:ext uri="{FF2B5EF4-FFF2-40B4-BE49-F238E27FC236}">
                <a16:creationId xmlns:a16="http://schemas.microsoft.com/office/drawing/2014/main" xmlns="" id="{92152AE4-3275-43FB-ABBE-6E5541F89F31}"/>
              </a:ext>
            </a:extLst>
          </p:cNvPr>
          <p:cNvSpPr/>
          <p:nvPr/>
        </p:nvSpPr>
        <p:spPr bwMode="auto">
          <a:xfrm>
            <a:off x="1130891" y="4187197"/>
            <a:ext cx="3895726" cy="2281893"/>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hteck 23">
            <a:extLst>
              <a:ext uri="{FF2B5EF4-FFF2-40B4-BE49-F238E27FC236}">
                <a16:creationId xmlns:a16="http://schemas.microsoft.com/office/drawing/2014/main" xmlns="" id="{E4E7E64F-C15B-4E2A-8B34-A6C6A40551FD}"/>
              </a:ext>
            </a:extLst>
          </p:cNvPr>
          <p:cNvSpPr/>
          <p:nvPr/>
        </p:nvSpPr>
        <p:spPr bwMode="auto">
          <a:xfrm>
            <a:off x="4982010" y="4153740"/>
            <a:ext cx="3853155" cy="2281893"/>
          </a:xfrm>
          <a:prstGeom prst="rect">
            <a:avLst/>
          </a:prstGeom>
          <a:solidFill>
            <a:schemeClr val="tx1">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feld 14">
            <a:extLst>
              <a:ext uri="{FF2B5EF4-FFF2-40B4-BE49-F238E27FC236}">
                <a16:creationId xmlns:a16="http://schemas.microsoft.com/office/drawing/2014/main" xmlns="" id="{18980D10-C793-4CBB-A92C-0E4A65EF5D98}"/>
              </a:ext>
            </a:extLst>
          </p:cNvPr>
          <p:cNvSpPr txBox="1">
            <a:spLocks/>
          </p:cNvSpPr>
          <p:nvPr/>
        </p:nvSpPr>
        <p:spPr bwMode="auto">
          <a:xfrm>
            <a:off x="1215483" y="1504374"/>
            <a:ext cx="2732049" cy="20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914400"/>
            <a:r>
              <a:rPr lang="mk-MK" altLang="en-US" sz="2800" b="1" dirty="0">
                <a:solidFill>
                  <a:srgbClr val="FFFFFF"/>
                </a:solidFill>
                <a:latin typeface="Calibri" panose="020F0502020204030204"/>
              </a:rPr>
              <a:t>Поддршка на целот животен циклус</a:t>
            </a:r>
            <a:endParaRPr lang="de-DE" altLang="en-US" sz="2800" b="1" dirty="0">
              <a:solidFill>
                <a:srgbClr val="FFFFFF"/>
              </a:solidFill>
              <a:latin typeface="Calibri" panose="020F0502020204030204"/>
            </a:endParaRPr>
          </a:p>
        </p:txBody>
      </p:sp>
      <p:sp>
        <p:nvSpPr>
          <p:cNvPr id="9" name="Textfeld 10">
            <a:extLst>
              <a:ext uri="{FF2B5EF4-FFF2-40B4-BE49-F238E27FC236}">
                <a16:creationId xmlns:a16="http://schemas.microsoft.com/office/drawing/2014/main" xmlns="" id="{B294EBC7-0DEF-4FBD-B3A1-D0D028E20FB2}"/>
              </a:ext>
            </a:extLst>
          </p:cNvPr>
          <p:cNvSpPr txBox="1">
            <a:spLocks/>
          </p:cNvSpPr>
          <p:nvPr/>
        </p:nvSpPr>
        <p:spPr bwMode="auto">
          <a:xfrm>
            <a:off x="6099717" y="1619703"/>
            <a:ext cx="2832410" cy="177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914400"/>
            <a:r>
              <a:rPr lang="mk-MK" altLang="en-US" sz="2800" b="1" dirty="0">
                <a:solidFill>
                  <a:srgbClr val="FFFFFF"/>
                </a:solidFill>
                <a:latin typeface="Calibri" panose="020F0502020204030204"/>
              </a:rPr>
              <a:t>Опфат на целиот деловен еко-систем</a:t>
            </a:r>
            <a:endParaRPr lang="de-DE" altLang="en-US" sz="2800" b="1" dirty="0">
              <a:solidFill>
                <a:srgbClr val="FFFFFF"/>
              </a:solidFill>
              <a:latin typeface="Calibri" panose="020F0502020204030204"/>
            </a:endParaRPr>
          </a:p>
        </p:txBody>
      </p:sp>
      <p:sp>
        <p:nvSpPr>
          <p:cNvPr id="10" name="Textfeld 15">
            <a:extLst>
              <a:ext uri="{FF2B5EF4-FFF2-40B4-BE49-F238E27FC236}">
                <a16:creationId xmlns:a16="http://schemas.microsoft.com/office/drawing/2014/main" xmlns="" id="{91C480B1-E376-46F1-B3E5-85AC1EF18304}"/>
              </a:ext>
            </a:extLst>
          </p:cNvPr>
          <p:cNvSpPr txBox="1">
            <a:spLocks/>
          </p:cNvSpPr>
          <p:nvPr/>
        </p:nvSpPr>
        <p:spPr bwMode="auto">
          <a:xfrm>
            <a:off x="1092820" y="4757445"/>
            <a:ext cx="3289610" cy="16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914400"/>
            <a:r>
              <a:rPr lang="mk-MK" altLang="en-US" sz="2800" b="1" dirty="0">
                <a:solidFill>
                  <a:srgbClr val="FFFFFF"/>
                </a:solidFill>
                <a:latin typeface="Calibri" panose="020F0502020204030204"/>
              </a:rPr>
              <a:t>Основни принципи за поволна деловна клима</a:t>
            </a:r>
            <a:endParaRPr lang="de-DE" altLang="en-US" sz="2800" b="1" dirty="0">
              <a:solidFill>
                <a:srgbClr val="FFFFFF"/>
              </a:solidFill>
              <a:latin typeface="Calibri" panose="020F0502020204030204"/>
            </a:endParaRPr>
          </a:p>
        </p:txBody>
      </p:sp>
      <p:sp>
        <p:nvSpPr>
          <p:cNvPr id="11" name="Textfeld 16">
            <a:extLst>
              <a:ext uri="{FF2B5EF4-FFF2-40B4-BE49-F238E27FC236}">
                <a16:creationId xmlns:a16="http://schemas.microsoft.com/office/drawing/2014/main" xmlns="" id="{EA3B8FAA-6799-4149-93CA-320D2EF0BA64}"/>
              </a:ext>
            </a:extLst>
          </p:cNvPr>
          <p:cNvSpPr txBox="1">
            <a:spLocks/>
          </p:cNvSpPr>
          <p:nvPr/>
        </p:nvSpPr>
        <p:spPr bwMode="auto">
          <a:xfrm>
            <a:off x="6177777" y="4348976"/>
            <a:ext cx="2687444" cy="158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914400"/>
            <a:r>
              <a:rPr lang="mk-MK" altLang="en-US" sz="2800" b="1" dirty="0">
                <a:solidFill>
                  <a:srgbClr val="FFFFFF"/>
                </a:solidFill>
                <a:latin typeface="Calibri" panose="020F0502020204030204"/>
              </a:rPr>
              <a:t>Национална интероперабилност, ЕТК, ЕШС</a:t>
            </a:r>
            <a:endParaRPr lang="de-DE" altLang="en-US" sz="2800" b="1" dirty="0">
              <a:solidFill>
                <a:srgbClr val="FFFFFF"/>
              </a:solidFill>
              <a:latin typeface="Calibri" panose="020F0502020204030204"/>
            </a:endParaRPr>
          </a:p>
        </p:txBody>
      </p:sp>
      <p:sp>
        <p:nvSpPr>
          <p:cNvPr id="12" name="Freeform 8">
            <a:extLst>
              <a:ext uri="{FF2B5EF4-FFF2-40B4-BE49-F238E27FC236}">
                <a16:creationId xmlns:a16="http://schemas.microsoft.com/office/drawing/2014/main" xmlns="" id="{56758003-C003-4099-B337-A0B5AB6AF8A7}"/>
              </a:ext>
            </a:extLst>
          </p:cNvPr>
          <p:cNvSpPr>
            <a:spLocks/>
          </p:cNvSpPr>
          <p:nvPr/>
        </p:nvSpPr>
        <p:spPr bwMode="auto">
          <a:xfrm rot="10800000" flipV="1">
            <a:off x="2923341" y="2846504"/>
            <a:ext cx="4096072" cy="2238012"/>
          </a:xfrm>
          <a:custGeom>
            <a:avLst/>
            <a:gdLst>
              <a:gd name="connsiteX0" fmla="*/ 5540 w 10000"/>
              <a:gd name="connsiteY0" fmla="*/ 132 h 10000"/>
              <a:gd name="connsiteX1" fmla="*/ 5468 w 10000"/>
              <a:gd name="connsiteY1" fmla="*/ 1711 h 10000"/>
              <a:gd name="connsiteX2" fmla="*/ 4388 w 10000"/>
              <a:gd name="connsiteY2" fmla="*/ 2895 h 10000"/>
              <a:gd name="connsiteX3" fmla="*/ 4460 w 10000"/>
              <a:gd name="connsiteY3" fmla="*/ 263 h 10000"/>
              <a:gd name="connsiteX4" fmla="*/ 3453 w 10000"/>
              <a:gd name="connsiteY4" fmla="*/ 263 h 10000"/>
              <a:gd name="connsiteX5" fmla="*/ 2086 w 10000"/>
              <a:gd name="connsiteY5" fmla="*/ 3816 h 10000"/>
              <a:gd name="connsiteX6" fmla="*/ 1727 w 10000"/>
              <a:gd name="connsiteY6" fmla="*/ 3947 h 10000"/>
              <a:gd name="connsiteX7" fmla="*/ 719 w 10000"/>
              <a:gd name="connsiteY7" fmla="*/ 3553 h 10000"/>
              <a:gd name="connsiteX8" fmla="*/ 1223 w 10000"/>
              <a:gd name="connsiteY8" fmla="*/ 5921 h 10000"/>
              <a:gd name="connsiteX9" fmla="*/ 2086 w 10000"/>
              <a:gd name="connsiteY9" fmla="*/ 6053 h 10000"/>
              <a:gd name="connsiteX10" fmla="*/ 3022 w 10000"/>
              <a:gd name="connsiteY10" fmla="*/ 9605 h 10000"/>
              <a:gd name="connsiteX11" fmla="*/ 4101 w 10000"/>
              <a:gd name="connsiteY11" fmla="*/ 8289 h 10000"/>
              <a:gd name="connsiteX12" fmla="*/ 3957 w 10000"/>
              <a:gd name="connsiteY12" fmla="*/ 7763 h 10000"/>
              <a:gd name="connsiteX13" fmla="*/ 5252 w 10000"/>
              <a:gd name="connsiteY13" fmla="*/ 7632 h 10000"/>
              <a:gd name="connsiteX14" fmla="*/ 4964 w 10000"/>
              <a:gd name="connsiteY14" fmla="*/ 9211 h 10000"/>
              <a:gd name="connsiteX15" fmla="*/ 7266 w 10000"/>
              <a:gd name="connsiteY15" fmla="*/ 9474 h 10000"/>
              <a:gd name="connsiteX16" fmla="*/ 7410 w 10000"/>
              <a:gd name="connsiteY16" fmla="*/ 6184 h 10000"/>
              <a:gd name="connsiteX17" fmla="*/ 7914 w 10000"/>
              <a:gd name="connsiteY17" fmla="*/ 5132 h 10000"/>
              <a:gd name="connsiteX18" fmla="*/ 8417 w 10000"/>
              <a:gd name="connsiteY18" fmla="*/ 5526 h 10000"/>
              <a:gd name="connsiteX19" fmla="*/ 8777 w 10000"/>
              <a:gd name="connsiteY19" fmla="*/ 2895 h 10000"/>
              <a:gd name="connsiteX20" fmla="*/ 7842 w 10000"/>
              <a:gd name="connsiteY20" fmla="*/ 3816 h 10000"/>
              <a:gd name="connsiteX21" fmla="*/ 7410 w 10000"/>
              <a:gd name="connsiteY21" fmla="*/ 3553 h 10000"/>
              <a:gd name="connsiteX22" fmla="*/ 7482 w 10000"/>
              <a:gd name="connsiteY22" fmla="*/ 395 h 10000"/>
              <a:gd name="connsiteX23" fmla="*/ 5540 w 10000"/>
              <a:gd name="connsiteY23" fmla="*/ 132 h 10000"/>
              <a:gd name="connsiteX0" fmla="*/ 5540 w 10000"/>
              <a:gd name="connsiteY0" fmla="*/ 132 h 10000"/>
              <a:gd name="connsiteX1" fmla="*/ 5468 w 10000"/>
              <a:gd name="connsiteY1" fmla="*/ 1711 h 10000"/>
              <a:gd name="connsiteX2" fmla="*/ 4388 w 10000"/>
              <a:gd name="connsiteY2" fmla="*/ 2895 h 10000"/>
              <a:gd name="connsiteX3" fmla="*/ 4460 w 10000"/>
              <a:gd name="connsiteY3" fmla="*/ 263 h 10000"/>
              <a:gd name="connsiteX4" fmla="*/ 3453 w 10000"/>
              <a:gd name="connsiteY4" fmla="*/ 263 h 10000"/>
              <a:gd name="connsiteX5" fmla="*/ 2086 w 10000"/>
              <a:gd name="connsiteY5" fmla="*/ 3816 h 10000"/>
              <a:gd name="connsiteX6" fmla="*/ 1727 w 10000"/>
              <a:gd name="connsiteY6" fmla="*/ 3947 h 10000"/>
              <a:gd name="connsiteX7" fmla="*/ 719 w 10000"/>
              <a:gd name="connsiteY7" fmla="*/ 3553 h 10000"/>
              <a:gd name="connsiteX8" fmla="*/ 1223 w 10000"/>
              <a:gd name="connsiteY8" fmla="*/ 5921 h 10000"/>
              <a:gd name="connsiteX9" fmla="*/ 2086 w 10000"/>
              <a:gd name="connsiteY9" fmla="*/ 6053 h 10000"/>
              <a:gd name="connsiteX10" fmla="*/ 3022 w 10000"/>
              <a:gd name="connsiteY10" fmla="*/ 9605 h 10000"/>
              <a:gd name="connsiteX11" fmla="*/ 4101 w 10000"/>
              <a:gd name="connsiteY11" fmla="*/ 8289 h 10000"/>
              <a:gd name="connsiteX12" fmla="*/ 3957 w 10000"/>
              <a:gd name="connsiteY12" fmla="*/ 7763 h 10000"/>
              <a:gd name="connsiteX13" fmla="*/ 5252 w 10000"/>
              <a:gd name="connsiteY13" fmla="*/ 7632 h 10000"/>
              <a:gd name="connsiteX14" fmla="*/ 4964 w 10000"/>
              <a:gd name="connsiteY14" fmla="*/ 9211 h 10000"/>
              <a:gd name="connsiteX15" fmla="*/ 7266 w 10000"/>
              <a:gd name="connsiteY15" fmla="*/ 9474 h 10000"/>
              <a:gd name="connsiteX16" fmla="*/ 7410 w 10000"/>
              <a:gd name="connsiteY16" fmla="*/ 6184 h 10000"/>
              <a:gd name="connsiteX17" fmla="*/ 7914 w 10000"/>
              <a:gd name="connsiteY17" fmla="*/ 5132 h 10000"/>
              <a:gd name="connsiteX18" fmla="*/ 8417 w 10000"/>
              <a:gd name="connsiteY18" fmla="*/ 5526 h 10000"/>
              <a:gd name="connsiteX19" fmla="*/ 8777 w 10000"/>
              <a:gd name="connsiteY19" fmla="*/ 2895 h 10000"/>
              <a:gd name="connsiteX20" fmla="*/ 7842 w 10000"/>
              <a:gd name="connsiteY20" fmla="*/ 3816 h 10000"/>
              <a:gd name="connsiteX21" fmla="*/ 7410 w 10000"/>
              <a:gd name="connsiteY21" fmla="*/ 3553 h 10000"/>
              <a:gd name="connsiteX22" fmla="*/ 7482 w 10000"/>
              <a:gd name="connsiteY22" fmla="*/ 395 h 10000"/>
              <a:gd name="connsiteX23" fmla="*/ 5540 w 10000"/>
              <a:gd name="connsiteY23" fmla="*/ 132 h 10000"/>
              <a:gd name="connsiteX0" fmla="*/ 5540 w 10000"/>
              <a:gd name="connsiteY0" fmla="*/ 132 h 10000"/>
              <a:gd name="connsiteX1" fmla="*/ 5468 w 10000"/>
              <a:gd name="connsiteY1" fmla="*/ 1711 h 10000"/>
              <a:gd name="connsiteX2" fmla="*/ 4388 w 10000"/>
              <a:gd name="connsiteY2" fmla="*/ 2895 h 10000"/>
              <a:gd name="connsiteX3" fmla="*/ 4460 w 10000"/>
              <a:gd name="connsiteY3" fmla="*/ 263 h 10000"/>
              <a:gd name="connsiteX4" fmla="*/ 3453 w 10000"/>
              <a:gd name="connsiteY4" fmla="*/ 263 h 10000"/>
              <a:gd name="connsiteX5" fmla="*/ 2086 w 10000"/>
              <a:gd name="connsiteY5" fmla="*/ 3816 h 10000"/>
              <a:gd name="connsiteX6" fmla="*/ 1727 w 10000"/>
              <a:gd name="connsiteY6" fmla="*/ 3947 h 10000"/>
              <a:gd name="connsiteX7" fmla="*/ 719 w 10000"/>
              <a:gd name="connsiteY7" fmla="*/ 3553 h 10000"/>
              <a:gd name="connsiteX8" fmla="*/ 1223 w 10000"/>
              <a:gd name="connsiteY8" fmla="*/ 5921 h 10000"/>
              <a:gd name="connsiteX9" fmla="*/ 2086 w 10000"/>
              <a:gd name="connsiteY9" fmla="*/ 6053 h 10000"/>
              <a:gd name="connsiteX10" fmla="*/ 3022 w 10000"/>
              <a:gd name="connsiteY10" fmla="*/ 9605 h 10000"/>
              <a:gd name="connsiteX11" fmla="*/ 4101 w 10000"/>
              <a:gd name="connsiteY11" fmla="*/ 8289 h 10000"/>
              <a:gd name="connsiteX12" fmla="*/ 3957 w 10000"/>
              <a:gd name="connsiteY12" fmla="*/ 7763 h 10000"/>
              <a:gd name="connsiteX13" fmla="*/ 5252 w 10000"/>
              <a:gd name="connsiteY13" fmla="*/ 7632 h 10000"/>
              <a:gd name="connsiteX14" fmla="*/ 4964 w 10000"/>
              <a:gd name="connsiteY14" fmla="*/ 9211 h 10000"/>
              <a:gd name="connsiteX15" fmla="*/ 7266 w 10000"/>
              <a:gd name="connsiteY15" fmla="*/ 9474 h 10000"/>
              <a:gd name="connsiteX16" fmla="*/ 7410 w 10000"/>
              <a:gd name="connsiteY16" fmla="*/ 6184 h 10000"/>
              <a:gd name="connsiteX17" fmla="*/ 7914 w 10000"/>
              <a:gd name="connsiteY17" fmla="*/ 5132 h 10000"/>
              <a:gd name="connsiteX18" fmla="*/ 8417 w 10000"/>
              <a:gd name="connsiteY18" fmla="*/ 5526 h 10000"/>
              <a:gd name="connsiteX19" fmla="*/ 8777 w 10000"/>
              <a:gd name="connsiteY19" fmla="*/ 2895 h 10000"/>
              <a:gd name="connsiteX20" fmla="*/ 7842 w 10000"/>
              <a:gd name="connsiteY20" fmla="*/ 3816 h 10000"/>
              <a:gd name="connsiteX21" fmla="*/ 7410 w 10000"/>
              <a:gd name="connsiteY21" fmla="*/ 3553 h 10000"/>
              <a:gd name="connsiteX22" fmla="*/ 7482 w 10000"/>
              <a:gd name="connsiteY22" fmla="*/ 395 h 10000"/>
              <a:gd name="connsiteX23" fmla="*/ 5540 w 10000"/>
              <a:gd name="connsiteY23" fmla="*/ 132 h 10000"/>
              <a:gd name="connsiteX0" fmla="*/ 5540 w 10038"/>
              <a:gd name="connsiteY0" fmla="*/ 132 h 10000"/>
              <a:gd name="connsiteX1" fmla="*/ 5468 w 10038"/>
              <a:gd name="connsiteY1" fmla="*/ 1711 h 10000"/>
              <a:gd name="connsiteX2" fmla="*/ 4388 w 10038"/>
              <a:gd name="connsiteY2" fmla="*/ 2895 h 10000"/>
              <a:gd name="connsiteX3" fmla="*/ 4460 w 10038"/>
              <a:gd name="connsiteY3" fmla="*/ 263 h 10000"/>
              <a:gd name="connsiteX4" fmla="*/ 3453 w 10038"/>
              <a:gd name="connsiteY4" fmla="*/ 263 h 10000"/>
              <a:gd name="connsiteX5" fmla="*/ 2086 w 10038"/>
              <a:gd name="connsiteY5" fmla="*/ 3816 h 10000"/>
              <a:gd name="connsiteX6" fmla="*/ 1727 w 10038"/>
              <a:gd name="connsiteY6" fmla="*/ 3947 h 10000"/>
              <a:gd name="connsiteX7" fmla="*/ 719 w 10038"/>
              <a:gd name="connsiteY7" fmla="*/ 3553 h 10000"/>
              <a:gd name="connsiteX8" fmla="*/ 1223 w 10038"/>
              <a:gd name="connsiteY8" fmla="*/ 5921 h 10000"/>
              <a:gd name="connsiteX9" fmla="*/ 2086 w 10038"/>
              <a:gd name="connsiteY9" fmla="*/ 6053 h 10000"/>
              <a:gd name="connsiteX10" fmla="*/ 3022 w 10038"/>
              <a:gd name="connsiteY10" fmla="*/ 9605 h 10000"/>
              <a:gd name="connsiteX11" fmla="*/ 4101 w 10038"/>
              <a:gd name="connsiteY11" fmla="*/ 8289 h 10000"/>
              <a:gd name="connsiteX12" fmla="*/ 3957 w 10038"/>
              <a:gd name="connsiteY12" fmla="*/ 7763 h 10000"/>
              <a:gd name="connsiteX13" fmla="*/ 5252 w 10038"/>
              <a:gd name="connsiteY13" fmla="*/ 7632 h 10000"/>
              <a:gd name="connsiteX14" fmla="*/ 4964 w 10038"/>
              <a:gd name="connsiteY14" fmla="*/ 9211 h 10000"/>
              <a:gd name="connsiteX15" fmla="*/ 7266 w 10038"/>
              <a:gd name="connsiteY15" fmla="*/ 9474 h 10000"/>
              <a:gd name="connsiteX16" fmla="*/ 7410 w 10038"/>
              <a:gd name="connsiteY16" fmla="*/ 6184 h 10000"/>
              <a:gd name="connsiteX17" fmla="*/ 7914 w 10038"/>
              <a:gd name="connsiteY17" fmla="*/ 5132 h 10000"/>
              <a:gd name="connsiteX18" fmla="*/ 8417 w 10038"/>
              <a:gd name="connsiteY18" fmla="*/ 5526 h 10000"/>
              <a:gd name="connsiteX19" fmla="*/ 8777 w 10038"/>
              <a:gd name="connsiteY19" fmla="*/ 2895 h 10000"/>
              <a:gd name="connsiteX20" fmla="*/ 7842 w 10038"/>
              <a:gd name="connsiteY20" fmla="*/ 3816 h 10000"/>
              <a:gd name="connsiteX21" fmla="*/ 7410 w 10038"/>
              <a:gd name="connsiteY21" fmla="*/ 3553 h 10000"/>
              <a:gd name="connsiteX22" fmla="*/ 7482 w 10038"/>
              <a:gd name="connsiteY22" fmla="*/ 395 h 10000"/>
              <a:gd name="connsiteX23" fmla="*/ 5540 w 10038"/>
              <a:gd name="connsiteY23" fmla="*/ 132 h 10000"/>
              <a:gd name="connsiteX0" fmla="*/ 5540 w 10007"/>
              <a:gd name="connsiteY0" fmla="*/ 132 h 10000"/>
              <a:gd name="connsiteX1" fmla="*/ 5468 w 10007"/>
              <a:gd name="connsiteY1" fmla="*/ 1711 h 10000"/>
              <a:gd name="connsiteX2" fmla="*/ 4388 w 10007"/>
              <a:gd name="connsiteY2" fmla="*/ 2895 h 10000"/>
              <a:gd name="connsiteX3" fmla="*/ 4460 w 10007"/>
              <a:gd name="connsiteY3" fmla="*/ 263 h 10000"/>
              <a:gd name="connsiteX4" fmla="*/ 3453 w 10007"/>
              <a:gd name="connsiteY4" fmla="*/ 263 h 10000"/>
              <a:gd name="connsiteX5" fmla="*/ 2086 w 10007"/>
              <a:gd name="connsiteY5" fmla="*/ 3816 h 10000"/>
              <a:gd name="connsiteX6" fmla="*/ 1727 w 10007"/>
              <a:gd name="connsiteY6" fmla="*/ 3947 h 10000"/>
              <a:gd name="connsiteX7" fmla="*/ 719 w 10007"/>
              <a:gd name="connsiteY7" fmla="*/ 3553 h 10000"/>
              <a:gd name="connsiteX8" fmla="*/ 1223 w 10007"/>
              <a:gd name="connsiteY8" fmla="*/ 5921 h 10000"/>
              <a:gd name="connsiteX9" fmla="*/ 2086 w 10007"/>
              <a:gd name="connsiteY9" fmla="*/ 6053 h 10000"/>
              <a:gd name="connsiteX10" fmla="*/ 3022 w 10007"/>
              <a:gd name="connsiteY10" fmla="*/ 9605 h 10000"/>
              <a:gd name="connsiteX11" fmla="*/ 4101 w 10007"/>
              <a:gd name="connsiteY11" fmla="*/ 8289 h 10000"/>
              <a:gd name="connsiteX12" fmla="*/ 3957 w 10007"/>
              <a:gd name="connsiteY12" fmla="*/ 7763 h 10000"/>
              <a:gd name="connsiteX13" fmla="*/ 5252 w 10007"/>
              <a:gd name="connsiteY13" fmla="*/ 7632 h 10000"/>
              <a:gd name="connsiteX14" fmla="*/ 4964 w 10007"/>
              <a:gd name="connsiteY14" fmla="*/ 9211 h 10000"/>
              <a:gd name="connsiteX15" fmla="*/ 7266 w 10007"/>
              <a:gd name="connsiteY15" fmla="*/ 9474 h 10000"/>
              <a:gd name="connsiteX16" fmla="*/ 7410 w 10007"/>
              <a:gd name="connsiteY16" fmla="*/ 6184 h 10000"/>
              <a:gd name="connsiteX17" fmla="*/ 7914 w 10007"/>
              <a:gd name="connsiteY17" fmla="*/ 5132 h 10000"/>
              <a:gd name="connsiteX18" fmla="*/ 8417 w 10007"/>
              <a:gd name="connsiteY18" fmla="*/ 5526 h 10000"/>
              <a:gd name="connsiteX19" fmla="*/ 8777 w 10007"/>
              <a:gd name="connsiteY19" fmla="*/ 2895 h 10000"/>
              <a:gd name="connsiteX20" fmla="*/ 7842 w 10007"/>
              <a:gd name="connsiteY20" fmla="*/ 3816 h 10000"/>
              <a:gd name="connsiteX21" fmla="*/ 7410 w 10007"/>
              <a:gd name="connsiteY21" fmla="*/ 3553 h 10000"/>
              <a:gd name="connsiteX22" fmla="*/ 7482 w 10007"/>
              <a:gd name="connsiteY22" fmla="*/ 395 h 10000"/>
              <a:gd name="connsiteX23" fmla="*/ 5540 w 10007"/>
              <a:gd name="connsiteY23" fmla="*/ 132 h 10000"/>
              <a:gd name="connsiteX0" fmla="*/ 5540 w 10007"/>
              <a:gd name="connsiteY0" fmla="*/ 132 h 10000"/>
              <a:gd name="connsiteX1" fmla="*/ 5468 w 10007"/>
              <a:gd name="connsiteY1" fmla="*/ 1711 h 10000"/>
              <a:gd name="connsiteX2" fmla="*/ 4388 w 10007"/>
              <a:gd name="connsiteY2" fmla="*/ 2895 h 10000"/>
              <a:gd name="connsiteX3" fmla="*/ 4460 w 10007"/>
              <a:gd name="connsiteY3" fmla="*/ 263 h 10000"/>
              <a:gd name="connsiteX4" fmla="*/ 3453 w 10007"/>
              <a:gd name="connsiteY4" fmla="*/ 263 h 10000"/>
              <a:gd name="connsiteX5" fmla="*/ 2086 w 10007"/>
              <a:gd name="connsiteY5" fmla="*/ 3816 h 10000"/>
              <a:gd name="connsiteX6" fmla="*/ 1727 w 10007"/>
              <a:gd name="connsiteY6" fmla="*/ 3947 h 10000"/>
              <a:gd name="connsiteX7" fmla="*/ 719 w 10007"/>
              <a:gd name="connsiteY7" fmla="*/ 3553 h 10000"/>
              <a:gd name="connsiteX8" fmla="*/ 1223 w 10007"/>
              <a:gd name="connsiteY8" fmla="*/ 5921 h 10000"/>
              <a:gd name="connsiteX9" fmla="*/ 2086 w 10007"/>
              <a:gd name="connsiteY9" fmla="*/ 6053 h 10000"/>
              <a:gd name="connsiteX10" fmla="*/ 3022 w 10007"/>
              <a:gd name="connsiteY10" fmla="*/ 9605 h 10000"/>
              <a:gd name="connsiteX11" fmla="*/ 4101 w 10007"/>
              <a:gd name="connsiteY11" fmla="*/ 8289 h 10000"/>
              <a:gd name="connsiteX12" fmla="*/ 3957 w 10007"/>
              <a:gd name="connsiteY12" fmla="*/ 7763 h 10000"/>
              <a:gd name="connsiteX13" fmla="*/ 5252 w 10007"/>
              <a:gd name="connsiteY13" fmla="*/ 7632 h 10000"/>
              <a:gd name="connsiteX14" fmla="*/ 4964 w 10007"/>
              <a:gd name="connsiteY14" fmla="*/ 9211 h 10000"/>
              <a:gd name="connsiteX15" fmla="*/ 7266 w 10007"/>
              <a:gd name="connsiteY15" fmla="*/ 9474 h 10000"/>
              <a:gd name="connsiteX16" fmla="*/ 7410 w 10007"/>
              <a:gd name="connsiteY16" fmla="*/ 6184 h 10000"/>
              <a:gd name="connsiteX17" fmla="*/ 7914 w 10007"/>
              <a:gd name="connsiteY17" fmla="*/ 5132 h 10000"/>
              <a:gd name="connsiteX18" fmla="*/ 8417 w 10007"/>
              <a:gd name="connsiteY18" fmla="*/ 5526 h 10000"/>
              <a:gd name="connsiteX19" fmla="*/ 8777 w 10007"/>
              <a:gd name="connsiteY19" fmla="*/ 2895 h 10000"/>
              <a:gd name="connsiteX20" fmla="*/ 7842 w 10007"/>
              <a:gd name="connsiteY20" fmla="*/ 3816 h 10000"/>
              <a:gd name="connsiteX21" fmla="*/ 7410 w 10007"/>
              <a:gd name="connsiteY21" fmla="*/ 3553 h 10000"/>
              <a:gd name="connsiteX22" fmla="*/ 7482 w 10007"/>
              <a:gd name="connsiteY22" fmla="*/ 395 h 10000"/>
              <a:gd name="connsiteX23" fmla="*/ 5540 w 10007"/>
              <a:gd name="connsiteY23" fmla="*/ 132 h 10000"/>
              <a:gd name="connsiteX0" fmla="*/ 5540 w 10007"/>
              <a:gd name="connsiteY0" fmla="*/ 132 h 10000"/>
              <a:gd name="connsiteX1" fmla="*/ 5468 w 10007"/>
              <a:gd name="connsiteY1" fmla="*/ 1711 h 10000"/>
              <a:gd name="connsiteX2" fmla="*/ 4388 w 10007"/>
              <a:gd name="connsiteY2" fmla="*/ 2895 h 10000"/>
              <a:gd name="connsiteX3" fmla="*/ 4460 w 10007"/>
              <a:gd name="connsiteY3" fmla="*/ 263 h 10000"/>
              <a:gd name="connsiteX4" fmla="*/ 3453 w 10007"/>
              <a:gd name="connsiteY4" fmla="*/ 263 h 10000"/>
              <a:gd name="connsiteX5" fmla="*/ 2086 w 10007"/>
              <a:gd name="connsiteY5" fmla="*/ 3816 h 10000"/>
              <a:gd name="connsiteX6" fmla="*/ 1727 w 10007"/>
              <a:gd name="connsiteY6" fmla="*/ 3947 h 10000"/>
              <a:gd name="connsiteX7" fmla="*/ 719 w 10007"/>
              <a:gd name="connsiteY7" fmla="*/ 3553 h 10000"/>
              <a:gd name="connsiteX8" fmla="*/ 1223 w 10007"/>
              <a:gd name="connsiteY8" fmla="*/ 5921 h 10000"/>
              <a:gd name="connsiteX9" fmla="*/ 2086 w 10007"/>
              <a:gd name="connsiteY9" fmla="*/ 6053 h 10000"/>
              <a:gd name="connsiteX10" fmla="*/ 3022 w 10007"/>
              <a:gd name="connsiteY10" fmla="*/ 9605 h 10000"/>
              <a:gd name="connsiteX11" fmla="*/ 4101 w 10007"/>
              <a:gd name="connsiteY11" fmla="*/ 8289 h 10000"/>
              <a:gd name="connsiteX12" fmla="*/ 3957 w 10007"/>
              <a:gd name="connsiteY12" fmla="*/ 7763 h 10000"/>
              <a:gd name="connsiteX13" fmla="*/ 5252 w 10007"/>
              <a:gd name="connsiteY13" fmla="*/ 7632 h 10000"/>
              <a:gd name="connsiteX14" fmla="*/ 4964 w 10007"/>
              <a:gd name="connsiteY14" fmla="*/ 9211 h 10000"/>
              <a:gd name="connsiteX15" fmla="*/ 7266 w 10007"/>
              <a:gd name="connsiteY15" fmla="*/ 9474 h 10000"/>
              <a:gd name="connsiteX16" fmla="*/ 7410 w 10007"/>
              <a:gd name="connsiteY16" fmla="*/ 6184 h 10000"/>
              <a:gd name="connsiteX17" fmla="*/ 7914 w 10007"/>
              <a:gd name="connsiteY17" fmla="*/ 5132 h 10000"/>
              <a:gd name="connsiteX18" fmla="*/ 8417 w 10007"/>
              <a:gd name="connsiteY18" fmla="*/ 5526 h 10000"/>
              <a:gd name="connsiteX19" fmla="*/ 8777 w 10007"/>
              <a:gd name="connsiteY19" fmla="*/ 2895 h 10000"/>
              <a:gd name="connsiteX20" fmla="*/ 7842 w 10007"/>
              <a:gd name="connsiteY20" fmla="*/ 3816 h 10000"/>
              <a:gd name="connsiteX21" fmla="*/ 7410 w 10007"/>
              <a:gd name="connsiteY21" fmla="*/ 3553 h 10000"/>
              <a:gd name="connsiteX22" fmla="*/ 7482 w 10007"/>
              <a:gd name="connsiteY22" fmla="*/ 395 h 10000"/>
              <a:gd name="connsiteX23" fmla="*/ 5540 w 10007"/>
              <a:gd name="connsiteY23" fmla="*/ 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7" h="10000">
                <a:moveTo>
                  <a:pt x="5540" y="132"/>
                </a:moveTo>
                <a:cubicBezTo>
                  <a:pt x="4820" y="132"/>
                  <a:pt x="5252" y="921"/>
                  <a:pt x="5468" y="1711"/>
                </a:cubicBezTo>
                <a:cubicBezTo>
                  <a:pt x="5683" y="2368"/>
                  <a:pt x="5108" y="3947"/>
                  <a:pt x="4388" y="2895"/>
                </a:cubicBezTo>
                <a:cubicBezTo>
                  <a:pt x="4029" y="2237"/>
                  <a:pt x="4676" y="1447"/>
                  <a:pt x="4460" y="263"/>
                </a:cubicBezTo>
                <a:cubicBezTo>
                  <a:pt x="4388" y="0"/>
                  <a:pt x="4173" y="132"/>
                  <a:pt x="3453" y="263"/>
                </a:cubicBezTo>
                <a:cubicBezTo>
                  <a:pt x="2230" y="395"/>
                  <a:pt x="2446" y="395"/>
                  <a:pt x="2086" y="3816"/>
                </a:cubicBezTo>
                <a:cubicBezTo>
                  <a:pt x="2086" y="3816"/>
                  <a:pt x="1942" y="4211"/>
                  <a:pt x="1727" y="3947"/>
                </a:cubicBezTo>
                <a:cubicBezTo>
                  <a:pt x="1583" y="3816"/>
                  <a:pt x="1501" y="3124"/>
                  <a:pt x="719" y="3553"/>
                </a:cubicBezTo>
                <a:cubicBezTo>
                  <a:pt x="0" y="3947"/>
                  <a:pt x="343" y="6611"/>
                  <a:pt x="1223" y="5921"/>
                </a:cubicBezTo>
                <a:cubicBezTo>
                  <a:pt x="1727" y="5526"/>
                  <a:pt x="2014" y="5395"/>
                  <a:pt x="2086" y="6053"/>
                </a:cubicBezTo>
                <a:cubicBezTo>
                  <a:pt x="2158" y="6711"/>
                  <a:pt x="1871" y="9605"/>
                  <a:pt x="3022" y="9605"/>
                </a:cubicBezTo>
                <a:cubicBezTo>
                  <a:pt x="4892" y="9737"/>
                  <a:pt x="4460" y="9211"/>
                  <a:pt x="4101" y="8289"/>
                </a:cubicBezTo>
                <a:cubicBezTo>
                  <a:pt x="4029" y="8158"/>
                  <a:pt x="3957" y="7895"/>
                  <a:pt x="3957" y="7763"/>
                </a:cubicBezTo>
                <a:cubicBezTo>
                  <a:pt x="4029" y="5000"/>
                  <a:pt x="5468" y="6053"/>
                  <a:pt x="5252" y="7632"/>
                </a:cubicBezTo>
                <a:cubicBezTo>
                  <a:pt x="5108" y="8289"/>
                  <a:pt x="4820" y="8816"/>
                  <a:pt x="4964" y="9211"/>
                </a:cubicBezTo>
                <a:cubicBezTo>
                  <a:pt x="5180" y="10000"/>
                  <a:pt x="7122" y="10000"/>
                  <a:pt x="7266" y="9474"/>
                </a:cubicBezTo>
                <a:cubicBezTo>
                  <a:pt x="7338" y="9079"/>
                  <a:pt x="7410" y="6184"/>
                  <a:pt x="7410" y="6184"/>
                </a:cubicBezTo>
                <a:cubicBezTo>
                  <a:pt x="7482" y="5658"/>
                  <a:pt x="7698" y="5263"/>
                  <a:pt x="7914" y="5132"/>
                </a:cubicBezTo>
                <a:cubicBezTo>
                  <a:pt x="8201" y="5132"/>
                  <a:pt x="8273" y="5395"/>
                  <a:pt x="8417" y="5526"/>
                </a:cubicBezTo>
                <a:cubicBezTo>
                  <a:pt x="10000" y="6974"/>
                  <a:pt x="10007" y="2575"/>
                  <a:pt x="8777" y="2895"/>
                </a:cubicBezTo>
                <a:cubicBezTo>
                  <a:pt x="8512" y="2964"/>
                  <a:pt x="8070" y="3706"/>
                  <a:pt x="7842" y="3816"/>
                </a:cubicBezTo>
                <a:cubicBezTo>
                  <a:pt x="7554" y="4079"/>
                  <a:pt x="7338" y="3947"/>
                  <a:pt x="7410" y="3553"/>
                </a:cubicBezTo>
                <a:cubicBezTo>
                  <a:pt x="7410" y="3158"/>
                  <a:pt x="7842" y="395"/>
                  <a:pt x="7482" y="395"/>
                </a:cubicBezTo>
                <a:cubicBezTo>
                  <a:pt x="7122" y="395"/>
                  <a:pt x="6115" y="132"/>
                  <a:pt x="5540" y="132"/>
                </a:cubicBezTo>
                <a:close/>
              </a:path>
            </a:pathLst>
          </a:custGeom>
          <a:solidFill>
            <a:srgbClr val="43777D"/>
          </a:solidFill>
          <a:ln w="19050" cap="flat" cmpd="sng" algn="ctr">
            <a:solidFill>
              <a:sysClr val="window" lastClr="FFFFFF"/>
            </a:solidFill>
            <a:prstDash val="solid"/>
            <a:miter lim="800000"/>
            <a:headEnd/>
            <a:tailEnd/>
          </a:ln>
          <a:effectLst>
            <a:innerShdw blurRad="88900" dist="101600" dir="13500000">
              <a:prstClr val="black">
                <a:alpha val="61000"/>
              </a:prstClr>
            </a:innerShdw>
          </a:effectLst>
        </p:spPr>
        <p:txBody>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p:cNvPicPr>
            <a:picLocks noChangeAspect="1"/>
          </p:cNvPicPr>
          <p:nvPr/>
        </p:nvPicPr>
        <p:blipFill>
          <a:blip r:embed="rId2"/>
          <a:stretch>
            <a:fillRect/>
          </a:stretch>
        </p:blipFill>
        <p:spPr>
          <a:xfrm>
            <a:off x="48375" y="28108"/>
            <a:ext cx="2304488" cy="1560711"/>
          </a:xfrm>
          <a:prstGeom prst="rect">
            <a:avLst/>
          </a:prstGeom>
        </p:spPr>
      </p:pic>
    </p:spTree>
    <p:extLst>
      <p:ext uri="{BB962C8B-B14F-4D97-AF65-F5344CB8AC3E}">
        <p14:creationId xmlns:p14="http://schemas.microsoft.com/office/powerpoint/2010/main" val="338839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620" y="133817"/>
            <a:ext cx="9258300" cy="723434"/>
          </a:xfrm>
        </p:spPr>
        <p:txBody>
          <a:bodyPr>
            <a:normAutofit fontScale="92500"/>
          </a:bodyPr>
          <a:lstStyle/>
          <a:p>
            <a:pPr marL="0" indent="0">
              <a:buNone/>
            </a:pPr>
            <a:r>
              <a:rPr lang="ru-RU" b="1" dirty="0" smtClean="0"/>
              <a:t>                     </a:t>
            </a:r>
            <a:r>
              <a:rPr lang="ru-RU" sz="2400" b="1" dirty="0" smtClean="0">
                <a:solidFill>
                  <a:schemeClr val="tx1"/>
                </a:solidFill>
              </a:rPr>
              <a:t>Поддршка </a:t>
            </a:r>
            <a:r>
              <a:rPr lang="ru-RU" sz="2400" b="1" dirty="0">
                <a:solidFill>
                  <a:schemeClr val="tx1"/>
                </a:solidFill>
              </a:rPr>
              <a:t>на целиот животен циклус на субјектите</a:t>
            </a:r>
          </a:p>
          <a:p>
            <a:endParaRPr lang="mk-MK" dirty="0"/>
          </a:p>
        </p:txBody>
      </p:sp>
      <p:sp>
        <p:nvSpPr>
          <p:cNvPr id="8" name="Content Placeholder 8">
            <a:extLst>
              <a:ext uri="{FF2B5EF4-FFF2-40B4-BE49-F238E27FC236}">
                <a16:creationId xmlns:a16="http://schemas.microsoft.com/office/drawing/2014/main" xmlns="" id="{013A2868-11D5-4B01-A9E6-74839A648294}"/>
              </a:ext>
            </a:extLst>
          </p:cNvPr>
          <p:cNvSpPr txBox="1">
            <a:spLocks/>
          </p:cNvSpPr>
          <p:nvPr/>
        </p:nvSpPr>
        <p:spPr>
          <a:xfrm>
            <a:off x="11615" y="1463040"/>
            <a:ext cx="5580802" cy="54306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3200" b="1" i="0" u="none" strike="noStrike" kern="1200" cap="none" spc="0" normalizeH="0" baseline="0" noProof="0" dirty="0" smtClean="0">
                <a:ln>
                  <a:noFill/>
                </a:ln>
                <a:effectLst/>
                <a:uLnTx/>
                <a:uFillTx/>
                <a:latin typeface="Calibri" panose="020F0502020204030204"/>
                <a:ea typeface="+mn-ea"/>
                <a:cs typeface="+mn-cs"/>
              </a:rPr>
              <a:t>Влез</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Идеја за инвестиција</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Регистрација (административна, фискална итн.)</a:t>
            </a:r>
            <a:endParaRPr kumimoji="0" lang="en-GB" sz="2800" b="0"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3200" b="1" i="0" u="none" strike="noStrike" kern="1200" cap="none" spc="0" normalizeH="0" baseline="0" noProof="0" dirty="0" smtClean="0">
                <a:ln>
                  <a:noFill/>
                </a:ln>
                <a:effectLst/>
                <a:uLnTx/>
                <a:uFillTx/>
                <a:latin typeface="Calibri" panose="020F0502020204030204"/>
                <a:ea typeface="+mn-ea"/>
                <a:cs typeface="+mn-cs"/>
              </a:rPr>
              <a:t>Одржување</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Лиценци и дозволи</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Извештаи (пр. Годишна сметка)</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Залог, лизинг, хипотеки...</a:t>
            </a:r>
            <a:endParaRPr kumimoji="0" lang="en-GB" sz="2800" b="0" i="0" u="none" strike="noStrike" kern="1200" cap="none" spc="0" normalizeH="0" baseline="0" noProof="0" dirty="0" smtClean="0">
              <a:ln>
                <a:noFill/>
              </a:ln>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mk-MK" sz="3200" b="1" i="0" u="none" strike="noStrike" kern="1200" cap="none" spc="0" normalizeH="0" baseline="0" noProof="0" dirty="0" smtClean="0">
                <a:ln>
                  <a:noFill/>
                </a:ln>
                <a:effectLst/>
                <a:uLnTx/>
                <a:uFillTx/>
                <a:latin typeface="Calibri" panose="020F0502020204030204"/>
                <a:ea typeface="+mn-ea"/>
                <a:cs typeface="+mn-cs"/>
              </a:rPr>
              <a:t>Излез</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smtClean="0">
                <a:ln>
                  <a:noFill/>
                </a:ln>
                <a:effectLst/>
                <a:uLnTx/>
                <a:uFillTx/>
                <a:latin typeface="Calibri" panose="020F0502020204030204"/>
                <a:ea typeface="+mn-ea"/>
                <a:cs typeface="+mn-cs"/>
              </a:rPr>
              <a:t>Ликвидација, Стечај...</a:t>
            </a:r>
            <a:endParaRPr kumimoji="0" lang="mk-MK" sz="28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xmlns="" id="{F1A01FB2-F650-40B4-AA37-F2D1088D6D91}"/>
              </a:ext>
            </a:extLst>
          </p:cNvPr>
          <p:cNvGraphicFramePr>
            <a:graphicFrameLocks noChangeAspect="1"/>
          </p:cNvGraphicFramePr>
          <p:nvPr>
            <p:extLst/>
          </p:nvPr>
        </p:nvGraphicFramePr>
        <p:xfrm>
          <a:off x="4384314" y="1028183"/>
          <a:ext cx="7796069" cy="5386789"/>
        </p:xfrm>
        <a:graphic>
          <a:graphicData uri="http://schemas.openxmlformats.org/presentationml/2006/ole">
            <mc:AlternateContent xmlns:mc="http://schemas.openxmlformats.org/markup-compatibility/2006">
              <mc:Choice xmlns:v="urn:schemas-microsoft-com:vml" Requires="v">
                <p:oleObj spid="_x0000_s5274" name="Visio" r:id="rId3" imgW="7232676" imgH="5010081" progId="Visio.Drawing.15">
                  <p:embed/>
                </p:oleObj>
              </mc:Choice>
              <mc:Fallback>
                <p:oleObj name="Visio" r:id="rId3" imgW="7232676" imgH="5010081" progId="Visio.Drawing.15">
                  <p:embed/>
                  <p:pic>
                    <p:nvPicPr>
                      <p:cNvPr id="0" name=""/>
                      <p:cNvPicPr>
                        <a:picLocks noChangeAspect="1" noChangeArrowheads="1"/>
                      </p:cNvPicPr>
                      <p:nvPr/>
                    </p:nvPicPr>
                    <p:blipFill>
                      <a:blip r:embed="rId4"/>
                      <a:srcRect/>
                      <a:stretch>
                        <a:fillRect/>
                      </a:stretch>
                    </p:blipFill>
                    <p:spPr bwMode="auto">
                      <a:xfrm>
                        <a:off x="4384314" y="1028183"/>
                        <a:ext cx="7796069" cy="5386789"/>
                      </a:xfrm>
                      <a:prstGeom prst="rect">
                        <a:avLst/>
                      </a:prstGeom>
                      <a:noFill/>
                    </p:spPr>
                  </p:pic>
                </p:oleObj>
              </mc:Fallback>
            </mc:AlternateContent>
          </a:graphicData>
        </a:graphic>
      </p:graphicFrame>
      <p:pic>
        <p:nvPicPr>
          <p:cNvPr id="10" name="Picture 9"/>
          <p:cNvPicPr>
            <a:picLocks noChangeAspect="1"/>
          </p:cNvPicPr>
          <p:nvPr/>
        </p:nvPicPr>
        <p:blipFill>
          <a:blip r:embed="rId5"/>
          <a:stretch>
            <a:fillRect/>
          </a:stretch>
        </p:blipFill>
        <p:spPr>
          <a:xfrm>
            <a:off x="40286" y="42604"/>
            <a:ext cx="2304488" cy="1560711"/>
          </a:xfrm>
          <a:prstGeom prst="rect">
            <a:avLst/>
          </a:prstGeom>
        </p:spPr>
      </p:pic>
    </p:spTree>
    <p:extLst>
      <p:ext uri="{BB962C8B-B14F-4D97-AF65-F5344CB8AC3E}">
        <p14:creationId xmlns:p14="http://schemas.microsoft.com/office/powerpoint/2010/main" val="150745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0" y="125731"/>
            <a:ext cx="9269730" cy="880110"/>
          </a:xfrm>
        </p:spPr>
        <p:txBody>
          <a:bodyPr/>
          <a:lstStyle/>
          <a:p>
            <a:pPr marL="0" lvl="0" indent="0" defTabSz="914400">
              <a:spcBef>
                <a:spcPts val="0"/>
              </a:spcBef>
              <a:spcAft>
                <a:spcPts val="0"/>
              </a:spcAft>
              <a:buClrTx/>
              <a:buSzTx/>
              <a:buNone/>
            </a:pPr>
            <a:r>
              <a:rPr lang="mk-MK" sz="3600" b="1" dirty="0" smtClean="0">
                <a:solidFill>
                  <a:srgbClr val="2C3E51"/>
                </a:solidFill>
                <a:latin typeface="Roboto" panose="02000000000000000000" pitchFamily="2" charset="0"/>
                <a:ea typeface="Roboto" panose="02000000000000000000" pitchFamily="2" charset="0"/>
              </a:rPr>
              <a:t>             </a:t>
            </a:r>
            <a:r>
              <a:rPr lang="mk-MK" sz="3600" b="1" dirty="0" smtClean="0">
                <a:solidFill>
                  <a:schemeClr val="tx1"/>
                </a:solidFill>
                <a:latin typeface="Roboto" panose="02000000000000000000" pitchFamily="2" charset="0"/>
                <a:ea typeface="Roboto" panose="02000000000000000000" pitchFamily="2" charset="0"/>
              </a:rPr>
              <a:t>Опфат </a:t>
            </a:r>
            <a:r>
              <a:rPr lang="mk-MK" sz="3600" b="1" dirty="0">
                <a:solidFill>
                  <a:schemeClr val="tx1"/>
                </a:solidFill>
                <a:latin typeface="Roboto" panose="02000000000000000000" pitchFamily="2" charset="0"/>
                <a:ea typeface="Roboto" panose="02000000000000000000" pitchFamily="2" charset="0"/>
              </a:rPr>
              <a:t>на целиот деловен екосистем</a:t>
            </a:r>
            <a:endParaRPr lang="en-US" sz="3600" b="1" dirty="0">
              <a:solidFill>
                <a:schemeClr val="tx1"/>
              </a:solidFill>
              <a:latin typeface="Roboto" panose="02000000000000000000" pitchFamily="2" charset="0"/>
              <a:ea typeface="Roboto" panose="02000000000000000000" pitchFamily="2" charset="0"/>
            </a:endParaRPr>
          </a:p>
          <a:p>
            <a:endParaRPr lang="mk-MK" dirty="0"/>
          </a:p>
        </p:txBody>
      </p:sp>
      <p:sp>
        <p:nvSpPr>
          <p:cNvPr id="4" name="Rectangle 3"/>
          <p:cNvSpPr/>
          <p:nvPr/>
        </p:nvSpPr>
        <p:spPr>
          <a:xfrm>
            <a:off x="251460" y="1966430"/>
            <a:ext cx="4777740" cy="4397101"/>
          </a:xfrm>
          <a:prstGeom prst="rect">
            <a:avLst/>
          </a:prstGeom>
        </p:spPr>
        <p:txBody>
          <a:bodyPr wrap="square">
            <a:spAutoFit/>
          </a:bodyPr>
          <a:lstStyle/>
          <a:p>
            <a:pPr marL="228600" lvl="0" indent="-228600" defTabSz="914400">
              <a:lnSpc>
                <a:spcPct val="110000"/>
              </a:lnSpc>
              <a:spcBef>
                <a:spcPts val="1000"/>
              </a:spcBef>
              <a:buFont typeface="Arial" panose="020B0604020202020204" pitchFamily="34" charset="0"/>
              <a:buChar char="•"/>
            </a:pPr>
            <a:r>
              <a:rPr lang="mk-MK" sz="2800" dirty="0">
                <a:latin typeface="Calibri" panose="020F0502020204030204"/>
              </a:rPr>
              <a:t>Деловните субјекти</a:t>
            </a:r>
          </a:p>
          <a:p>
            <a:pPr marL="228600" lvl="0" indent="-228600" defTabSz="914400">
              <a:lnSpc>
                <a:spcPct val="110000"/>
              </a:lnSpc>
              <a:spcBef>
                <a:spcPts val="1000"/>
              </a:spcBef>
              <a:buFont typeface="Arial" panose="020B0604020202020204" pitchFamily="34" charset="0"/>
              <a:buChar char="•"/>
            </a:pPr>
            <a:r>
              <a:rPr lang="mk-MK" sz="2800" dirty="0">
                <a:latin typeface="Calibri" panose="020F0502020204030204"/>
              </a:rPr>
              <a:t>Регулаторот (Владата)</a:t>
            </a:r>
          </a:p>
          <a:p>
            <a:pPr marL="228600" lvl="0" indent="-228600" defTabSz="914400">
              <a:lnSpc>
                <a:spcPct val="110000"/>
              </a:lnSpc>
              <a:spcBef>
                <a:spcPts val="1000"/>
              </a:spcBef>
              <a:buFont typeface="Arial" panose="020B0604020202020204" pitchFamily="34" charset="0"/>
              <a:buChar char="•"/>
            </a:pPr>
            <a:r>
              <a:rPr lang="mk-MK" sz="2800" dirty="0">
                <a:latin typeface="Calibri" panose="020F0502020204030204"/>
              </a:rPr>
              <a:t>Владините институции</a:t>
            </a:r>
          </a:p>
          <a:p>
            <a:pPr marL="228600" lvl="0" indent="-228600" defTabSz="914400">
              <a:lnSpc>
                <a:spcPct val="110000"/>
              </a:lnSpc>
              <a:spcBef>
                <a:spcPts val="1000"/>
              </a:spcBef>
              <a:buFont typeface="Arial" panose="020B0604020202020204" pitchFamily="34" charset="0"/>
              <a:buChar char="•"/>
            </a:pPr>
            <a:r>
              <a:rPr lang="mk-MK" sz="2800" dirty="0">
                <a:latin typeface="Calibri" panose="020F0502020204030204"/>
              </a:rPr>
              <a:t>Приватни здруженија (комори, совети итн.)</a:t>
            </a:r>
          </a:p>
          <a:p>
            <a:pPr marL="228600" lvl="0" indent="-228600" defTabSz="914400">
              <a:lnSpc>
                <a:spcPct val="110000"/>
              </a:lnSpc>
              <a:spcBef>
                <a:spcPts val="1000"/>
              </a:spcBef>
              <a:buFont typeface="Arial" panose="020B0604020202020204" pitchFamily="34" charset="0"/>
              <a:buChar char="•"/>
            </a:pPr>
            <a:r>
              <a:rPr lang="mk-MK" sz="2800" dirty="0" err="1">
                <a:latin typeface="Calibri" panose="020F0502020204030204"/>
              </a:rPr>
              <a:t>Обезбедувачи</a:t>
            </a:r>
            <a:r>
              <a:rPr lang="mk-MK" sz="2800" dirty="0">
                <a:latin typeface="Calibri" panose="020F0502020204030204"/>
              </a:rPr>
              <a:t> на финансии, алатки и инструменти (банки, фондови</a:t>
            </a:r>
            <a:r>
              <a:rPr lang="mk-MK" sz="2800" dirty="0" smtClean="0">
                <a:latin typeface="Calibri" panose="020F0502020204030204"/>
              </a:rPr>
              <a:t>...)</a:t>
            </a:r>
            <a:endParaRPr lang="mk-MK" sz="2800" dirty="0">
              <a:latin typeface="Calibri" panose="020F0502020204030204"/>
            </a:endParaRPr>
          </a:p>
        </p:txBody>
      </p:sp>
      <p:graphicFrame>
        <p:nvGraphicFramePr>
          <p:cNvPr id="5" name="Diagram 4">
            <a:extLst>
              <a:ext uri="{FF2B5EF4-FFF2-40B4-BE49-F238E27FC236}">
                <a16:creationId xmlns:a16="http://schemas.microsoft.com/office/drawing/2014/main" xmlns="" id="{FF09530C-AA1A-4FE2-8C1D-220C2AD2FE30}"/>
              </a:ext>
            </a:extLst>
          </p:cNvPr>
          <p:cNvGraphicFramePr/>
          <p:nvPr>
            <p:extLst>
              <p:ext uri="{D42A27DB-BD31-4B8C-83A1-F6EECF244321}">
                <p14:modId xmlns:p14="http://schemas.microsoft.com/office/powerpoint/2010/main" val="4097555197"/>
              </p:ext>
            </p:extLst>
          </p:nvPr>
        </p:nvGraphicFramePr>
        <p:xfrm>
          <a:off x="3886200" y="930712"/>
          <a:ext cx="8688968" cy="582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137585" y="117321"/>
            <a:ext cx="2304488" cy="1560711"/>
          </a:xfrm>
          <a:prstGeom prst="rect">
            <a:avLst/>
          </a:prstGeom>
        </p:spPr>
      </p:pic>
    </p:spTree>
    <p:extLst>
      <p:ext uri="{BB962C8B-B14F-4D97-AF65-F5344CB8AC3E}">
        <p14:creationId xmlns:p14="http://schemas.microsoft.com/office/powerpoint/2010/main" val="28504177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3350</TotalTime>
  <Words>9461</Words>
  <Application>Microsoft Office PowerPoint</Application>
  <PresentationFormat>Widescreen</PresentationFormat>
  <Paragraphs>752</Paragraphs>
  <Slides>60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Century Gothic</vt:lpstr>
      <vt:lpstr>Roboto</vt:lpstr>
      <vt:lpstr>Times New Roman</vt:lpstr>
      <vt:lpstr>Wingdings</vt:lpstr>
      <vt:lpstr>Wingdings 3</vt:lpstr>
      <vt:lpstr>Slice</vt:lpstr>
      <vt:lpstr>Visio</vt:lpstr>
      <vt:lpstr>PowerPoint Presentation</vt:lpstr>
      <vt:lpstr>   </vt:lpstr>
      <vt:lpstr> Мисија      Мисија на ЦР е да ги прошири и развие своите бази со дополнителни податоци (формирање на нови основни регистри и постојано унапредување на постојните) со што  ЦР ќе стане единствена централна информативна база на правни и друг вид релевантни податоци, значаен учесник во креирањето на подобра бизнис клима во Републиката, промотор на странски инвестици и општествено одговорна Институција, а со самото тоа директно ќе влијае на развојот на националната економија.     Визија     ТОЧНА И НАВРЕМЕНА ИНФОРМАЦИЈА - ПАТОТ КОН ПОДОБРА БИЗНИС КЛИМА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Реискористување на податоци и Речник на податоци Кога некоја информација е обезбедена и запишана од некоја институција, таа треба да биде достапна за сите останати институции кои имаат потреба од неа. Речник на Податоци – евидентирање на сите податоци достапни низ институциите Меѓуинституционално прифаќање на верификацијата на документи Откако документите или податоците поднесени од клиент ќе бидат потврдени од една институција, нивната дигиталната копија треба да биде прифатена како валидна од сите други државни институции се додека тие документи и податоци се разменуваат преку безбеден канал Употреба на електронски потписи За влезни и за излезни документи Онлајн пристап до лиценци, одобренија, сертификати итн. Секоја лиценца, одобрение, сертификат итн. издадени од некоја институција треба да им биде достапна на другите институции преку интернет или преку платформата за интероперабилност. </vt:lpstr>
      <vt:lpstr>PowerPoint Presentation</vt:lpstr>
      <vt:lpstr>Методологија При изработка на развојната стратегија      Во портфолиото на проекти кои се предмет на новата стратегија за развој на централен регистар 2023 - 2027 се содржани 11 проекти. Проектите се Со различна големина, степен на сложеност но и ефекти по крајните корисници согласно методологијата за нивно рангирање по степен на сложеност но и по приоритет.   приоритетот се определи на основа на две групи на критериуми и тоа: Ефект на проектот врз околината и Ефект на проектот врз Централниот Регистар. Проектите кои добиjа највисок приоритет се детално обработени со соодветни акциски планови и буџети и преставуваат основ за следниот четиригодишен развоен циклус. </vt:lpstr>
      <vt:lpstr>   </vt:lpstr>
      <vt:lpstr>                          1.ВЕРИФИКАЦИЈА НА СТЕПЕН НА ИСПОЛНЕТОСТ НА ПРЕТХОДНИ                                СТРАТЕШКИ ДОКУМЕНТИ во периодот од 2018-2022 година</vt:lpstr>
      <vt:lpstr>PowerPoint Presentation</vt:lpstr>
      <vt:lpstr>реализирани и нереализирани проекти кои произлегуваат од стратешките документи или како надворешни барања во периодот 2018-2022</vt:lpstr>
      <vt:lpstr>PowerPoint Presentation</vt:lpstr>
      <vt:lpstr>PowerPoint Presentation</vt:lpstr>
      <vt:lpstr>PowerPoint Presentation</vt:lpstr>
      <vt:lpstr>PowerPoint Presentation</vt:lpstr>
      <vt:lpstr>PowerPoint Presentation</vt:lpstr>
      <vt:lpstr>PowerPoint Presentation</vt:lpstr>
      <vt:lpstr>    2. СТРАТЕГИЈА ЗА ВОВЕДУВАЊЕ НА НОВ МОДЕЛ НА УСЛУГИ ЗА ВОСПОСТАВУВАЊЕ НА ЕДИНСТВЕНА ТОЧКА ЗА КОНТАКТ СО КОРИСНИЦИТЕ (ЕТК)</vt:lpstr>
      <vt:lpstr>PowerPoint Presentation</vt:lpstr>
      <vt:lpstr>PowerPoint Presentation</vt:lpstr>
      <vt:lpstr>PowerPoint Presentation</vt:lpstr>
      <vt:lpstr>                                                                              Дел 4: АНАЛИЗА И ПРЕДЛОГ НА СТРАТЕШКИ ПРОЕКТИ ЗА                                                ПЕРИОДОТ 2023-2027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Tochko</dc:creator>
  <cp:lastModifiedBy>Irena Ristovska</cp:lastModifiedBy>
  <cp:revision>186</cp:revision>
  <dcterms:created xsi:type="dcterms:W3CDTF">2023-02-09T12:03:06Z</dcterms:created>
  <dcterms:modified xsi:type="dcterms:W3CDTF">2023-03-17T09:35:21Z</dcterms:modified>
</cp:coreProperties>
</file>